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gif" ContentType="image/gif"/>
  <Default Extension="vml" ContentType="application/vnd.openxmlformats-officedocument.vmlDrawin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sldIdLst>
    <p:sldId id="256" r:id="rId2"/>
    <p:sldId id="405" r:id="rId3"/>
    <p:sldId id="437" r:id="rId4"/>
    <p:sldId id="451" r:id="rId5"/>
    <p:sldId id="436" r:id="rId6"/>
    <p:sldId id="427" r:id="rId7"/>
    <p:sldId id="452" r:id="rId8"/>
    <p:sldId id="428" r:id="rId9"/>
    <p:sldId id="450" r:id="rId10"/>
    <p:sldId id="429" r:id="rId11"/>
    <p:sldId id="431" r:id="rId12"/>
    <p:sldId id="344"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2A2A"/>
    <a:srgbClr val="008B8F"/>
    <a:srgbClr val="048A90"/>
    <a:srgbClr val="00A0A2"/>
    <a:srgbClr val="E6E9E9"/>
    <a:srgbClr val="4C99CB"/>
    <a:srgbClr val="009EA0"/>
    <a:srgbClr val="183B52"/>
    <a:srgbClr val="3786BC"/>
    <a:srgbClr val="008C8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691" autoAdjust="0"/>
    <p:restoredTop sz="94333" autoAdjust="0"/>
  </p:normalViewPr>
  <p:slideViewPr>
    <p:cSldViewPr snapToGrid="0">
      <p:cViewPr varScale="1">
        <p:scale>
          <a:sx n="107" d="100"/>
          <a:sy n="107" d="100"/>
        </p:scale>
        <p:origin x="65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image" Target="../media/image1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815A2E-EEE5-44D4-A416-F7DCE8504A6D}" type="datetimeFigureOut">
              <a:rPr lang="zh-CN" altLang="en-US" smtClean="0"/>
              <a:t>2022/9/19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3C5126-3523-486A-A835-18C36D3731F1}"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E544C4B4-8F8F-48B7-9852-CA3FC0568717}" type="datetimeFigureOut">
              <a:rPr lang="zh-CN" altLang="en-US" smtClean="0"/>
              <a:t>2022/9/19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4159E3-3D21-4C12-9057-C9ABAB3A68C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544C4B4-8F8F-48B7-9852-CA3FC0568717}" type="datetimeFigureOut">
              <a:rPr lang="zh-CN" altLang="en-US" smtClean="0"/>
              <a:t>2022/9/19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4159E3-3D21-4C12-9057-C9ABAB3A68C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544C4B4-8F8F-48B7-9852-CA3FC0568717}" type="datetimeFigureOut">
              <a:rPr lang="zh-CN" altLang="en-US" smtClean="0"/>
              <a:t>2022/9/19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4159E3-3D21-4C12-9057-C9ABAB3A68C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544C4B4-8F8F-48B7-9852-CA3FC0568717}" type="datetimeFigureOut">
              <a:rPr lang="zh-CN" altLang="en-US" smtClean="0"/>
              <a:t>2022/9/19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4159E3-3D21-4C12-9057-C9ABAB3A68C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E544C4B4-8F8F-48B7-9852-CA3FC0568717}" type="datetimeFigureOut">
              <a:rPr lang="zh-CN" altLang="en-US" smtClean="0"/>
              <a:t>2022/9/19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4159E3-3D21-4C12-9057-C9ABAB3A68C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544C4B4-8F8F-48B7-9852-CA3FC0568717}" type="datetimeFigureOut">
              <a:rPr lang="zh-CN" altLang="en-US" smtClean="0"/>
              <a:t>2022/9/19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64159E3-3D21-4C12-9057-C9ABAB3A68C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544C4B4-8F8F-48B7-9852-CA3FC0568717}" type="datetimeFigureOut">
              <a:rPr lang="zh-CN" altLang="en-US" smtClean="0"/>
              <a:t>2022/9/19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64159E3-3D21-4C12-9057-C9ABAB3A68C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544C4B4-8F8F-48B7-9852-CA3FC0568717}" type="datetimeFigureOut">
              <a:rPr lang="zh-CN" altLang="en-US" smtClean="0"/>
              <a:t>2022/9/19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64159E3-3D21-4C12-9057-C9ABAB3A68C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544C4B4-8F8F-48B7-9852-CA3FC0568717}" type="datetimeFigureOut">
              <a:rPr lang="zh-CN" altLang="en-US" smtClean="0"/>
              <a:t>2022/9/19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64159E3-3D21-4C12-9057-C9ABAB3A68C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E544C4B4-8F8F-48B7-9852-CA3FC0568717}" type="datetimeFigureOut">
              <a:rPr lang="zh-CN" altLang="en-US" smtClean="0"/>
              <a:t>2022/9/19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64159E3-3D21-4C12-9057-C9ABAB3A68C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E544C4B4-8F8F-48B7-9852-CA3FC0568717}" type="datetimeFigureOut">
              <a:rPr lang="zh-CN" altLang="en-US" smtClean="0"/>
              <a:t>2022/9/19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64159E3-3D21-4C12-9057-C9ABAB3A68C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44C4B4-8F8F-48B7-9852-CA3FC0568717}" type="datetimeFigureOut">
              <a:rPr lang="zh-CN" altLang="en-US" smtClean="0"/>
              <a:t>2022/9/19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4159E3-3D21-4C12-9057-C9ABAB3A68C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8.gif"/></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2.wmf"/><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1.wmf"/><Relationship Id="rId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3805415" y="3482431"/>
            <a:ext cx="5015856" cy="769441"/>
          </a:xfrm>
          <a:prstGeom prst="rect">
            <a:avLst/>
          </a:prstGeom>
          <a:noFill/>
        </p:spPr>
        <p:txBody>
          <a:bodyPr wrap="square" rtlCol="0">
            <a:spAutoFit/>
          </a:bodyPr>
          <a:lstStyle/>
          <a:p>
            <a:r>
              <a:rPr lang="zh-CN" altLang="en-US" sz="4400" b="1" dirty="0" smtClean="0">
                <a:solidFill>
                  <a:srgbClr val="008B8F"/>
                </a:solidFill>
                <a:latin typeface="华文行楷" panose="02010800040101010101" pitchFamily="2" charset="-122"/>
                <a:ea typeface="华文行楷" panose="02010800040101010101" pitchFamily="2" charset="-122"/>
              </a:rPr>
              <a:t>项目三</a:t>
            </a:r>
            <a:r>
              <a:rPr lang="en-US" altLang="zh-CN" sz="4400" b="1" dirty="0" smtClean="0">
                <a:solidFill>
                  <a:srgbClr val="008B8F"/>
                </a:solidFill>
                <a:latin typeface="华文行楷" panose="02010800040101010101" pitchFamily="2" charset="-122"/>
                <a:ea typeface="华文行楷" panose="02010800040101010101" pitchFamily="2" charset="-122"/>
              </a:rPr>
              <a:t>  </a:t>
            </a:r>
            <a:r>
              <a:rPr lang="zh-CN" altLang="en-US" sz="4400" b="1" dirty="0" smtClean="0">
                <a:solidFill>
                  <a:srgbClr val="008B8F"/>
                </a:solidFill>
                <a:latin typeface="华文行楷" panose="02010800040101010101" pitchFamily="2" charset="-122"/>
                <a:ea typeface="华文行楷" panose="02010800040101010101" pitchFamily="2" charset="-122"/>
              </a:rPr>
              <a:t>力检测</a:t>
            </a:r>
            <a:endParaRPr lang="zh-CN" altLang="en-US" sz="4400" b="1" dirty="0">
              <a:solidFill>
                <a:srgbClr val="008B8F"/>
              </a:solidFill>
              <a:latin typeface="华文行楷" panose="02010800040101010101" pitchFamily="2" charset="-122"/>
              <a:ea typeface="华文行楷" panose="02010800040101010101" pitchFamily="2"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515005"/>
            <a:ext cx="12192000" cy="2752880"/>
          </a:xfrm>
          <a:prstGeom prst="rect">
            <a:avLst/>
          </a:prstGeom>
        </p:spPr>
      </p:pic>
      <p:pic>
        <p:nvPicPr>
          <p:cNvPr id="4" name="图片 3"/>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9642764" y="27710"/>
            <a:ext cx="2549236" cy="1510000"/>
          </a:xfrm>
          <a:prstGeom prst="rect">
            <a:avLst/>
          </a:prstGeom>
        </p:spPr>
      </p:pic>
      <p:sp>
        <p:nvSpPr>
          <p:cNvPr id="6" name="矩形 5"/>
          <p:cNvSpPr/>
          <p:nvPr/>
        </p:nvSpPr>
        <p:spPr>
          <a:xfrm>
            <a:off x="144573" y="755000"/>
            <a:ext cx="8494633" cy="923330"/>
          </a:xfrm>
          <a:prstGeom prst="rect">
            <a:avLst/>
          </a:prstGeom>
          <a:noFill/>
        </p:spPr>
        <p:txBody>
          <a:bodyPr wrap="none" lIns="91440" tIns="45720" rIns="91440" bIns="45720">
            <a:spAutoFit/>
          </a:bodyPr>
          <a:lstStyle/>
          <a:p>
            <a:pPr algn="ctr"/>
            <a:r>
              <a:rPr lang="zh-CN" altLang="en-US" sz="54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华文隶书" panose="02010800040101010101" pitchFamily="2" charset="-122"/>
                <a:ea typeface="华文隶书" panose="02010800040101010101" pitchFamily="2" charset="-122"/>
              </a:rPr>
              <a:t>传感器与智能检测技术应用</a:t>
            </a:r>
            <a:endParaRPr lang="zh-CN" altLang="en-US" sz="54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华文隶书" panose="02010800040101010101" pitchFamily="2" charset="-122"/>
              <a:ea typeface="华文隶书" panose="02010800040101010101"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内容页(修改第二稿)"/>
          <p:cNvPicPr>
            <a:picLocks noChangeAspect="1"/>
          </p:cNvPicPr>
          <p:nvPr/>
        </p:nvPicPr>
        <p:blipFill>
          <a:blip r:embed="rId2"/>
          <a:stretch>
            <a:fillRect/>
          </a:stretch>
        </p:blipFill>
        <p:spPr>
          <a:xfrm>
            <a:off x="0" y="0"/>
            <a:ext cx="12192000" cy="6858000"/>
          </a:xfrm>
          <a:prstGeom prst="rect">
            <a:avLst/>
          </a:prstGeom>
        </p:spPr>
      </p:pic>
      <p:sp>
        <p:nvSpPr>
          <p:cNvPr id="5" name="矩形 4"/>
          <p:cNvSpPr/>
          <p:nvPr/>
        </p:nvSpPr>
        <p:spPr>
          <a:xfrm>
            <a:off x="693418" y="1807845"/>
            <a:ext cx="10260331" cy="1246495"/>
          </a:xfrm>
          <a:prstGeom prst="rect">
            <a:avLst/>
          </a:prstGeom>
          <a:ln>
            <a:solidFill>
              <a:srgbClr val="92D050"/>
            </a:solidFill>
          </a:ln>
        </p:spPr>
        <p:txBody>
          <a:bodyPr wrap="square">
            <a:spAutoFit/>
          </a:bodyPr>
          <a:lstStyle/>
          <a:p>
            <a:pPr algn="just">
              <a:lnSpc>
                <a:spcPts val="3000"/>
              </a:lnSpc>
            </a:pPr>
            <a:r>
              <a:rPr lang="zh-CN" altLang="en-US" sz="2000" b="1" dirty="0">
                <a:latin typeface="Times New Roman" panose="02020603050405020304" pitchFamily="18" charset="0"/>
                <a:ea typeface="华文隶书" panose="02010800040101010101" pitchFamily="2" charset="-122"/>
                <a:cs typeface="Times New Roman" panose="02020603050405020304" pitchFamily="18" charset="0"/>
                <a:sym typeface="+mn-ea"/>
              </a:rPr>
              <a:t>弹性敏感元件的基本要求及类型：</a:t>
            </a:r>
            <a:r>
              <a:rPr lang="zh-CN" altLang="en-US" sz="2000" dirty="0">
                <a:latin typeface="Times New Roman" panose="02020603050405020304" pitchFamily="18" charset="0"/>
                <a:ea typeface="华文隶书" panose="02010800040101010101" pitchFamily="2" charset="-122"/>
                <a:cs typeface="Times New Roman" panose="02020603050405020304" pitchFamily="18" charset="0"/>
                <a:sym typeface="+mn-ea"/>
              </a:rPr>
              <a:t>刚度和灵敏度表示了弹性元件的软硬程度。元件越硬，刚度越大，单位力作用下变形越小，灵敏度越小。当刚度和灵敏度为常数时，作用力</a:t>
            </a:r>
            <a:r>
              <a:rPr lang="en-US" altLang="zh-CN" sz="2000" dirty="0">
                <a:latin typeface="Times New Roman" panose="02020603050405020304" pitchFamily="18" charset="0"/>
                <a:ea typeface="华文隶书" panose="02010800040101010101" pitchFamily="2" charset="-122"/>
                <a:cs typeface="Times New Roman" panose="02020603050405020304" pitchFamily="18" charset="0"/>
                <a:sym typeface="+mn-ea"/>
              </a:rPr>
              <a:t>F</a:t>
            </a:r>
            <a:r>
              <a:rPr lang="zh-CN" altLang="en-US" sz="2000" dirty="0">
                <a:latin typeface="Times New Roman" panose="02020603050405020304" pitchFamily="18" charset="0"/>
                <a:ea typeface="华文隶书" panose="02010800040101010101" pitchFamily="2" charset="-122"/>
                <a:cs typeface="Times New Roman" panose="02020603050405020304" pitchFamily="18" charset="0"/>
                <a:sym typeface="+mn-ea"/>
              </a:rPr>
              <a:t>与变形</a:t>
            </a:r>
            <a:r>
              <a:rPr lang="en-US" altLang="zh-CN" sz="2000" dirty="0">
                <a:latin typeface="Times New Roman" panose="02020603050405020304" pitchFamily="18" charset="0"/>
                <a:ea typeface="华文隶书" panose="02010800040101010101" pitchFamily="2" charset="-122"/>
                <a:cs typeface="Times New Roman" panose="02020603050405020304" pitchFamily="18" charset="0"/>
                <a:sym typeface="+mn-ea"/>
              </a:rPr>
              <a:t>X</a:t>
            </a:r>
            <a:r>
              <a:rPr lang="zh-CN" altLang="en-US" sz="2000" dirty="0">
                <a:latin typeface="Times New Roman" panose="02020603050405020304" pitchFamily="18" charset="0"/>
                <a:ea typeface="华文隶书" panose="02010800040101010101" pitchFamily="2" charset="-122"/>
                <a:cs typeface="Times New Roman" panose="02020603050405020304" pitchFamily="18" charset="0"/>
                <a:sym typeface="+mn-ea"/>
              </a:rPr>
              <a:t>成线性关系，此种元件称为线性弹性元件</a:t>
            </a:r>
            <a:r>
              <a:rPr lang="zh-CN" altLang="en-US" sz="2000" dirty="0" smtClean="0">
                <a:latin typeface="Times New Roman" panose="02020603050405020304" pitchFamily="18" charset="0"/>
                <a:ea typeface="华文隶书" panose="02010800040101010101" pitchFamily="2" charset="-122"/>
                <a:cs typeface="Times New Roman" panose="02020603050405020304" pitchFamily="18" charset="0"/>
                <a:sym typeface="+mn-ea"/>
              </a:rPr>
              <a:t>。</a:t>
            </a:r>
            <a:endParaRPr lang="zh-CN" altLang="en-US" sz="2000" dirty="0">
              <a:latin typeface="Times New Roman" panose="02020603050405020304" pitchFamily="18" charset="0"/>
              <a:ea typeface="华文隶书" panose="02010800040101010101" pitchFamily="2" charset="-122"/>
              <a:cs typeface="Times New Roman" panose="02020603050405020304" pitchFamily="18" charset="0"/>
              <a:sym typeface="+mn-ea"/>
            </a:endParaRPr>
          </a:p>
        </p:txBody>
      </p:sp>
      <p:sp>
        <p:nvSpPr>
          <p:cNvPr id="9" name="矩形 8"/>
          <p:cNvSpPr/>
          <p:nvPr/>
        </p:nvSpPr>
        <p:spPr>
          <a:xfrm>
            <a:off x="693419" y="167990"/>
            <a:ext cx="3906289" cy="451406"/>
          </a:xfrm>
          <a:prstGeom prst="rect">
            <a:avLst/>
          </a:prstGeom>
        </p:spPr>
        <p:txBody>
          <a:bodyPr wrap="square">
            <a:spAutoFit/>
          </a:bodyPr>
          <a:lstStyle/>
          <a:p>
            <a:pPr>
              <a:lnSpc>
                <a:spcPts val="2800"/>
              </a:lnSpc>
            </a:pPr>
            <a:r>
              <a:rPr lang="zh-CN" altLang="en-US" sz="2000" spc="200" dirty="0">
                <a:latin typeface="华文隶书" panose="02010800040101010101" pitchFamily="2" charset="-122"/>
                <a:ea typeface="华文隶书" panose="02010800040101010101" pitchFamily="2" charset="-122"/>
                <a:cs typeface="微软雅黑" panose="020B0503020204020204" charset="-122"/>
                <a:sym typeface="+mn-ea"/>
              </a:rPr>
              <a:t>一、</a:t>
            </a:r>
            <a:r>
              <a:rPr lang="zh-CN" altLang="en-US" sz="2000" dirty="0">
                <a:latin typeface="华文隶书" panose="02010800040101010101" pitchFamily="2" charset="-122"/>
                <a:ea typeface="华文隶书" panose="02010800040101010101" pitchFamily="2" charset="-122"/>
                <a:cs typeface="微软雅黑" panose="020B0503020204020204" charset="-122"/>
              </a:rPr>
              <a:t>测力传感器中的敏感元件</a:t>
            </a:r>
          </a:p>
        </p:txBody>
      </p:sp>
      <p:sp>
        <p:nvSpPr>
          <p:cNvPr id="13" name="矩形 12"/>
          <p:cNvSpPr/>
          <p:nvPr/>
        </p:nvSpPr>
        <p:spPr>
          <a:xfrm>
            <a:off x="693419" y="1117991"/>
            <a:ext cx="5812156" cy="477054"/>
          </a:xfrm>
          <a:prstGeom prst="rect">
            <a:avLst/>
          </a:prstGeom>
          <a:solidFill>
            <a:schemeClr val="accent3">
              <a:lumMod val="40000"/>
              <a:lumOff val="60000"/>
            </a:schemeClr>
          </a:solidFill>
        </p:spPr>
        <p:style>
          <a:lnRef idx="1">
            <a:schemeClr val="accent4"/>
          </a:lnRef>
          <a:fillRef idx="2">
            <a:schemeClr val="accent4"/>
          </a:fillRef>
          <a:effectRef idx="1">
            <a:schemeClr val="accent4"/>
          </a:effectRef>
          <a:fontRef idx="minor">
            <a:schemeClr val="dk1"/>
          </a:fontRef>
        </p:style>
        <p:txBody>
          <a:bodyPr wrap="square">
            <a:spAutoFit/>
          </a:bodyPr>
          <a:lstStyle/>
          <a:p>
            <a:pPr indent="431800" algn="just">
              <a:lnSpc>
                <a:spcPts val="3000"/>
              </a:lnSpc>
            </a:pPr>
            <a:r>
              <a:rPr lang="en-US" altLang="zh-CN" sz="2800" b="1" dirty="0">
                <a:latin typeface="华文行楷" panose="02010800040101010101" pitchFamily="2" charset="-122"/>
                <a:ea typeface="华文行楷" panose="02010800040101010101" pitchFamily="2" charset="-122"/>
                <a:cs typeface="微软雅黑" panose="020B0503020204020204" charset="-122"/>
              </a:rPr>
              <a:t>2.</a:t>
            </a:r>
            <a:r>
              <a:rPr lang="zh-CN" altLang="en-US" sz="2800" b="1" dirty="0">
                <a:latin typeface="华文行楷" panose="02010800040101010101" pitchFamily="2" charset="-122"/>
                <a:ea typeface="华文行楷" panose="02010800040101010101" pitchFamily="2" charset="-122"/>
                <a:cs typeface="微软雅黑" panose="020B0503020204020204" charset="-122"/>
              </a:rPr>
              <a:t>测力传感器的弹性敏感元件</a:t>
            </a:r>
          </a:p>
        </p:txBody>
      </p:sp>
      <p:pic>
        <p:nvPicPr>
          <p:cNvPr id="11" name="Picture 6" descr="1－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74206" y="5048250"/>
            <a:ext cx="2417793" cy="1630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11"/>
          <p:cNvSpPr txBox="1">
            <a:spLocks noChangeArrowheads="1"/>
          </p:cNvSpPr>
          <p:nvPr/>
        </p:nvSpPr>
        <p:spPr bwMode="auto">
          <a:xfrm>
            <a:off x="693418" y="3686133"/>
            <a:ext cx="660400" cy="1752600"/>
          </a:xfrm>
          <a:prstGeom prst="rect">
            <a:avLst/>
          </a:prstGeom>
          <a:noFill/>
          <a:ln w="12700" algn="ctr">
            <a:solidFill>
              <a:srgbClr val="00CC00"/>
            </a:solidFill>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spAutoFit/>
          </a:bodyPr>
          <a:lstStyle>
            <a:lvl1pPr eaLnBrk="0" hangingPunct="0">
              <a:defRPr>
                <a:solidFill>
                  <a:schemeClr val="tx1"/>
                </a:solidFill>
                <a:latin typeface="Garamond" panose="02020404030301010803" pitchFamily="18" charset="0"/>
                <a:ea typeface="宋体" panose="02010600030101010101" pitchFamily="2" charset="-122"/>
              </a:defRPr>
            </a:lvl1pPr>
            <a:lvl2pPr marL="742950" indent="-285750" eaLnBrk="0" hangingPunct="0">
              <a:defRPr>
                <a:solidFill>
                  <a:schemeClr val="tx1"/>
                </a:solidFill>
                <a:latin typeface="Garamond" panose="02020404030301010803" pitchFamily="18" charset="0"/>
                <a:ea typeface="宋体" panose="02010600030101010101" pitchFamily="2" charset="-122"/>
              </a:defRPr>
            </a:lvl2pPr>
            <a:lvl3pPr marL="1143000" indent="-228600" eaLnBrk="0" hangingPunct="0">
              <a:defRPr>
                <a:solidFill>
                  <a:schemeClr val="tx1"/>
                </a:solidFill>
                <a:latin typeface="Garamond" panose="02020404030301010803" pitchFamily="18" charset="0"/>
                <a:ea typeface="宋体" panose="02010600030101010101" pitchFamily="2" charset="-122"/>
              </a:defRPr>
            </a:lvl3pPr>
            <a:lvl4pPr marL="1600200" indent="-228600" eaLnBrk="0" hangingPunct="0">
              <a:defRPr>
                <a:solidFill>
                  <a:schemeClr val="tx1"/>
                </a:solidFill>
                <a:latin typeface="Garamond" panose="02020404030301010803" pitchFamily="18" charset="0"/>
                <a:ea typeface="宋体" panose="02010600030101010101" pitchFamily="2" charset="-122"/>
              </a:defRPr>
            </a:lvl4pPr>
            <a:lvl5pPr marL="2057400" indent="-228600" eaLnBrk="0" hangingPunct="0">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9pPr>
          </a:lstStyle>
          <a:p>
            <a:pPr eaLnBrk="1" hangingPunct="1">
              <a:spcBef>
                <a:spcPct val="50000"/>
              </a:spcBef>
            </a:pPr>
            <a:r>
              <a:rPr lang="zh-CN" altLang="en-US" b="1" dirty="0">
                <a:solidFill>
                  <a:srgbClr val="A50021"/>
                </a:solidFill>
                <a:latin typeface="华文隶书" panose="02010800040101010101" pitchFamily="2" charset="-122"/>
                <a:ea typeface="华文隶书" panose="02010800040101010101" pitchFamily="2" charset="-122"/>
              </a:rPr>
              <a:t>弹性敏感元件的基本要求 </a:t>
            </a:r>
          </a:p>
        </p:txBody>
      </p:sp>
      <p:sp>
        <p:nvSpPr>
          <p:cNvPr id="14" name="Text Box 10"/>
          <p:cNvSpPr txBox="1">
            <a:spLocks noChangeArrowheads="1"/>
          </p:cNvSpPr>
          <p:nvPr/>
        </p:nvSpPr>
        <p:spPr bwMode="auto">
          <a:xfrm>
            <a:off x="1573180" y="3514902"/>
            <a:ext cx="8201025" cy="2095062"/>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wrap="square" lIns="90000" tIns="46800" rIns="90000" bIns="46800">
            <a:spAutoFit/>
          </a:bodyPr>
          <a:lstStyle>
            <a:lvl1pPr eaLnBrk="0" hangingPunct="0">
              <a:defRPr>
                <a:solidFill>
                  <a:schemeClr val="tx1"/>
                </a:solidFill>
                <a:latin typeface="Garamond" panose="02020404030301010803" pitchFamily="18" charset="0"/>
                <a:ea typeface="宋体" panose="02010600030101010101" pitchFamily="2" charset="-122"/>
              </a:defRPr>
            </a:lvl1pPr>
            <a:lvl2pPr marL="742950" indent="-285750" eaLnBrk="0" hangingPunct="0">
              <a:defRPr>
                <a:solidFill>
                  <a:schemeClr val="tx1"/>
                </a:solidFill>
                <a:latin typeface="Garamond" panose="02020404030301010803" pitchFamily="18" charset="0"/>
                <a:ea typeface="宋体" panose="02010600030101010101" pitchFamily="2" charset="-122"/>
              </a:defRPr>
            </a:lvl2pPr>
            <a:lvl3pPr marL="1143000" indent="-228600" eaLnBrk="0" hangingPunct="0">
              <a:defRPr>
                <a:solidFill>
                  <a:schemeClr val="tx1"/>
                </a:solidFill>
                <a:latin typeface="Garamond" panose="02020404030301010803" pitchFamily="18" charset="0"/>
                <a:ea typeface="宋体" panose="02010600030101010101" pitchFamily="2" charset="-122"/>
              </a:defRPr>
            </a:lvl3pPr>
            <a:lvl4pPr marL="1600200" indent="-228600" eaLnBrk="0" hangingPunct="0">
              <a:defRPr>
                <a:solidFill>
                  <a:schemeClr val="tx1"/>
                </a:solidFill>
                <a:latin typeface="Garamond" panose="02020404030301010803" pitchFamily="18" charset="0"/>
                <a:ea typeface="宋体" panose="02010600030101010101" pitchFamily="2" charset="-122"/>
              </a:defRPr>
            </a:lvl4pPr>
            <a:lvl5pPr marL="2057400" indent="-228600" eaLnBrk="0" hangingPunct="0">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9pPr>
          </a:lstStyle>
          <a:p>
            <a:pPr eaLnBrk="1" hangingPunct="1">
              <a:spcBef>
                <a:spcPct val="50000"/>
              </a:spcBef>
            </a:pPr>
            <a:r>
              <a:rPr lang="zh-CN" altLang="en-US" sz="2000" dirty="0">
                <a:latin typeface="华文隶书" panose="02010800040101010101" pitchFamily="2" charset="-122"/>
                <a:ea typeface="华文隶书" panose="02010800040101010101" pitchFamily="2" charset="-122"/>
              </a:rPr>
              <a:t>（</a:t>
            </a:r>
            <a:r>
              <a:rPr lang="en-US" altLang="zh-CN" sz="2000" dirty="0">
                <a:latin typeface="华文隶书" panose="02010800040101010101" pitchFamily="2" charset="-122"/>
                <a:ea typeface="华文隶书" panose="02010800040101010101" pitchFamily="2" charset="-122"/>
              </a:rPr>
              <a:t>1</a:t>
            </a:r>
            <a:r>
              <a:rPr lang="zh-CN" altLang="en-US" sz="2000" dirty="0">
                <a:latin typeface="华文隶书" panose="02010800040101010101" pitchFamily="2" charset="-122"/>
                <a:ea typeface="华文隶书" panose="02010800040101010101" pitchFamily="2" charset="-122"/>
              </a:rPr>
              <a:t>）具有良好的机械特性（强度高、抗冲击、韧性好、疲劳强度高等）和良好的机械加工及热处理性能。</a:t>
            </a:r>
          </a:p>
          <a:p>
            <a:pPr eaLnBrk="1" hangingPunct="1">
              <a:spcBef>
                <a:spcPct val="50000"/>
              </a:spcBef>
            </a:pPr>
            <a:r>
              <a:rPr lang="zh-CN" altLang="en-US" sz="2000" dirty="0">
                <a:latin typeface="华文隶书" panose="02010800040101010101" pitchFamily="2" charset="-122"/>
                <a:ea typeface="华文隶书" panose="02010800040101010101" pitchFamily="2" charset="-122"/>
              </a:rPr>
              <a:t>（</a:t>
            </a:r>
            <a:r>
              <a:rPr lang="en-US" altLang="zh-CN" sz="2000" dirty="0">
                <a:latin typeface="华文隶书" panose="02010800040101010101" pitchFamily="2" charset="-122"/>
                <a:ea typeface="华文隶书" panose="02010800040101010101" pitchFamily="2" charset="-122"/>
              </a:rPr>
              <a:t>2</a:t>
            </a:r>
            <a:r>
              <a:rPr lang="zh-CN" altLang="en-US" sz="2000" dirty="0">
                <a:latin typeface="华文隶书" panose="02010800040101010101" pitchFamily="2" charset="-122"/>
                <a:ea typeface="华文隶书" panose="02010800040101010101" pitchFamily="2" charset="-122"/>
              </a:rPr>
              <a:t>）良好的弹性特性（弹性极限高、弹性滞后和弹性后效小等）。</a:t>
            </a:r>
          </a:p>
          <a:p>
            <a:pPr eaLnBrk="1" hangingPunct="1">
              <a:spcBef>
                <a:spcPct val="50000"/>
              </a:spcBef>
            </a:pPr>
            <a:r>
              <a:rPr lang="zh-CN" altLang="en-US" sz="2000" dirty="0">
                <a:latin typeface="华文隶书" panose="02010800040101010101" pitchFamily="2" charset="-122"/>
                <a:ea typeface="华文隶书" panose="02010800040101010101" pitchFamily="2" charset="-122"/>
              </a:rPr>
              <a:t>（</a:t>
            </a:r>
            <a:r>
              <a:rPr lang="en-US" altLang="zh-CN" sz="2000" dirty="0">
                <a:latin typeface="华文隶书" panose="02010800040101010101" pitchFamily="2" charset="-122"/>
                <a:ea typeface="华文隶书" panose="02010800040101010101" pitchFamily="2" charset="-122"/>
              </a:rPr>
              <a:t>3</a:t>
            </a:r>
            <a:r>
              <a:rPr lang="zh-CN" altLang="en-US" sz="2000" dirty="0">
                <a:latin typeface="华文隶书" panose="02010800040101010101" pitchFamily="2" charset="-122"/>
                <a:ea typeface="华文隶书" panose="02010800040101010101" pitchFamily="2" charset="-122"/>
              </a:rPr>
              <a:t>）弹性模量的温度系数小且稳定，材料的线膨胀系数小且稳定。</a:t>
            </a:r>
          </a:p>
          <a:p>
            <a:pPr eaLnBrk="1" hangingPunct="1">
              <a:spcBef>
                <a:spcPct val="50000"/>
              </a:spcBef>
            </a:pPr>
            <a:r>
              <a:rPr lang="zh-CN" altLang="en-US" sz="2000" dirty="0">
                <a:latin typeface="华文隶书" panose="02010800040101010101" pitchFamily="2" charset="-122"/>
                <a:ea typeface="华文隶书" panose="02010800040101010101" pitchFamily="2" charset="-122"/>
              </a:rPr>
              <a:t>（</a:t>
            </a:r>
            <a:r>
              <a:rPr lang="en-US" altLang="zh-CN" sz="2000" dirty="0">
                <a:latin typeface="华文隶书" panose="02010800040101010101" pitchFamily="2" charset="-122"/>
                <a:ea typeface="华文隶书" panose="02010800040101010101" pitchFamily="2" charset="-122"/>
              </a:rPr>
              <a:t>4</a:t>
            </a:r>
            <a:r>
              <a:rPr lang="zh-CN" altLang="en-US" sz="2000" dirty="0">
                <a:latin typeface="华文隶书" panose="02010800040101010101" pitchFamily="2" charset="-122"/>
                <a:ea typeface="华文隶书" panose="02010800040101010101" pitchFamily="2" charset="-122"/>
              </a:rPr>
              <a:t>）抗氧化性和抗腐蚀性等化学性能良好。</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内容页(修改第二稿)"/>
          <p:cNvPicPr>
            <a:picLocks noChangeAspect="1"/>
          </p:cNvPicPr>
          <p:nvPr/>
        </p:nvPicPr>
        <p:blipFill>
          <a:blip r:embed="rId2"/>
          <a:stretch>
            <a:fillRect/>
          </a:stretch>
        </p:blipFill>
        <p:spPr>
          <a:xfrm>
            <a:off x="0" y="-161925"/>
            <a:ext cx="12192000" cy="6858000"/>
          </a:xfrm>
          <a:prstGeom prst="rect">
            <a:avLst/>
          </a:prstGeom>
        </p:spPr>
      </p:pic>
      <p:sp>
        <p:nvSpPr>
          <p:cNvPr id="9" name="矩形 8"/>
          <p:cNvSpPr/>
          <p:nvPr/>
        </p:nvSpPr>
        <p:spPr>
          <a:xfrm>
            <a:off x="693418" y="0"/>
            <a:ext cx="3906289" cy="451406"/>
          </a:xfrm>
          <a:prstGeom prst="rect">
            <a:avLst/>
          </a:prstGeom>
        </p:spPr>
        <p:txBody>
          <a:bodyPr wrap="square">
            <a:spAutoFit/>
          </a:bodyPr>
          <a:lstStyle/>
          <a:p>
            <a:pPr>
              <a:lnSpc>
                <a:spcPts val="2800"/>
              </a:lnSpc>
            </a:pPr>
            <a:r>
              <a:rPr lang="zh-CN" altLang="en-US" sz="2000" spc="200" dirty="0">
                <a:latin typeface="华文隶书" panose="02010800040101010101" pitchFamily="2" charset="-122"/>
                <a:ea typeface="华文隶书" panose="02010800040101010101" pitchFamily="2" charset="-122"/>
                <a:cs typeface="微软雅黑" panose="020B0503020204020204" charset="-122"/>
                <a:sym typeface="+mn-ea"/>
              </a:rPr>
              <a:t>一、</a:t>
            </a:r>
            <a:r>
              <a:rPr lang="zh-CN" altLang="en-US" sz="2000" dirty="0">
                <a:latin typeface="华文隶书" panose="02010800040101010101" pitchFamily="2" charset="-122"/>
                <a:ea typeface="华文隶书" panose="02010800040101010101" pitchFamily="2" charset="-122"/>
                <a:cs typeface="微软雅黑" panose="020B0503020204020204" charset="-122"/>
              </a:rPr>
              <a:t>测力传感器中的敏感元件</a:t>
            </a:r>
          </a:p>
        </p:txBody>
      </p:sp>
      <p:sp>
        <p:nvSpPr>
          <p:cNvPr id="13" name="矩形 12"/>
          <p:cNvSpPr/>
          <p:nvPr/>
        </p:nvSpPr>
        <p:spPr>
          <a:xfrm>
            <a:off x="693418" y="1003691"/>
            <a:ext cx="4721263" cy="488595"/>
          </a:xfrm>
          <a:prstGeom prst="rect">
            <a:avLst/>
          </a:prstGeom>
          <a:solidFill>
            <a:schemeClr val="accent3">
              <a:lumMod val="40000"/>
              <a:lumOff val="60000"/>
            </a:schemeClr>
          </a:solidFill>
        </p:spPr>
        <p:style>
          <a:lnRef idx="1">
            <a:schemeClr val="accent4"/>
          </a:lnRef>
          <a:fillRef idx="2">
            <a:schemeClr val="accent4"/>
          </a:fillRef>
          <a:effectRef idx="1">
            <a:schemeClr val="accent4"/>
          </a:effectRef>
          <a:fontRef idx="minor">
            <a:schemeClr val="dk1"/>
          </a:fontRef>
        </p:style>
        <p:txBody>
          <a:bodyPr wrap="square">
            <a:spAutoFit/>
          </a:bodyPr>
          <a:lstStyle/>
          <a:p>
            <a:pPr indent="431800" algn="just">
              <a:lnSpc>
                <a:spcPts val="3000"/>
              </a:lnSpc>
            </a:pPr>
            <a:r>
              <a:rPr lang="en-US" altLang="zh-CN" sz="2800" b="1" dirty="0" smtClean="0">
                <a:latin typeface="华文行楷" panose="02010800040101010101" pitchFamily="2" charset="-122"/>
                <a:ea typeface="华文行楷" panose="02010800040101010101" pitchFamily="2" charset="-122"/>
                <a:cs typeface="微软雅黑" panose="020B0503020204020204" charset="-122"/>
              </a:rPr>
              <a:t>3.</a:t>
            </a:r>
            <a:r>
              <a:rPr lang="zh-CN" altLang="en-US" sz="2800" b="1" dirty="0" smtClean="0">
                <a:latin typeface="华文行楷" panose="02010800040101010101" pitchFamily="2" charset="-122"/>
                <a:ea typeface="华文行楷" panose="02010800040101010101" pitchFamily="2" charset="-122"/>
                <a:cs typeface="微软雅黑" panose="020B0503020204020204" charset="-122"/>
              </a:rPr>
              <a:t>弹性元件的类型</a:t>
            </a:r>
            <a:endParaRPr lang="zh-CN" altLang="en-US" sz="2800" b="1" dirty="0">
              <a:latin typeface="华文行楷" panose="02010800040101010101" pitchFamily="2" charset="-122"/>
              <a:ea typeface="华文行楷" panose="02010800040101010101" pitchFamily="2" charset="-122"/>
              <a:cs typeface="微软雅黑" panose="020B0503020204020204" charset="-122"/>
            </a:endParaRPr>
          </a:p>
        </p:txBody>
      </p:sp>
      <p:sp>
        <p:nvSpPr>
          <p:cNvPr id="14" name="Rectangle 9"/>
          <p:cNvSpPr>
            <a:spLocks noChangeArrowheads="1"/>
          </p:cNvSpPr>
          <p:nvPr/>
        </p:nvSpPr>
        <p:spPr bwMode="auto">
          <a:xfrm>
            <a:off x="693418" y="1756433"/>
            <a:ext cx="9993632" cy="1246495"/>
          </a:xfrm>
          <a:prstGeom prst="rect">
            <a:avLst/>
          </a:prstGeom>
          <a:ln>
            <a:solidFill>
              <a:srgbClr val="92D050"/>
            </a:solidFill>
          </a:ln>
        </p:spPr>
        <p:txBody>
          <a:bodyPr wrap="square">
            <a:spAutoFit/>
          </a:bodyPr>
          <a:lstStyle/>
          <a:p>
            <a:pPr algn="just">
              <a:lnSpc>
                <a:spcPts val="3000"/>
              </a:lnSpc>
            </a:pPr>
            <a:r>
              <a:rPr lang="zh-CN" altLang="en-US" sz="2400" dirty="0">
                <a:latin typeface="华文隶书" panose="02010800040101010101" pitchFamily="2" charset="-122"/>
                <a:ea typeface="华文隶书" panose="02010800040101010101" pitchFamily="2" charset="-122"/>
              </a:rPr>
              <a:t>弹性元件输入量 </a:t>
            </a:r>
            <a:r>
              <a:rPr lang="zh-CN" altLang="en-US" sz="2400" dirty="0" smtClean="0">
                <a:latin typeface="华文隶书" panose="02010800040101010101" pitchFamily="2" charset="-122"/>
                <a:ea typeface="华文隶书" panose="02010800040101010101" pitchFamily="2" charset="-122"/>
              </a:rPr>
              <a:t>：</a:t>
            </a:r>
            <a:endParaRPr lang="en-US" altLang="zh-CN" sz="2400" b="1" dirty="0" smtClean="0">
              <a:solidFill>
                <a:schemeClr val="tx1"/>
              </a:solidFill>
              <a:latin typeface="Times New Roman" panose="02020603050405020304" pitchFamily="18" charset="0"/>
              <a:ea typeface="华文隶书" panose="02010800040101010101" pitchFamily="2" charset="-122"/>
              <a:cs typeface="Times New Roman" panose="02020603050405020304" pitchFamily="18" charset="0"/>
            </a:endParaRPr>
          </a:p>
          <a:p>
            <a:pPr algn="just">
              <a:lnSpc>
                <a:spcPts val="3000"/>
              </a:lnSpc>
            </a:pPr>
            <a:r>
              <a:rPr lang="zh-CN" altLang="en-US" sz="2000" b="1" dirty="0" smtClean="0">
                <a:solidFill>
                  <a:schemeClr val="tx1"/>
                </a:solidFill>
                <a:latin typeface="华文隶书" panose="02010800040101010101" pitchFamily="2" charset="-122"/>
                <a:ea typeface="华文隶书" panose="02010800040101010101" pitchFamily="2" charset="-122"/>
                <a:cs typeface="Times New Roman" panose="02020603050405020304" pitchFamily="18" charset="0"/>
              </a:rPr>
              <a:t>（</a:t>
            </a:r>
            <a:r>
              <a:rPr lang="en-US" altLang="zh-CN" sz="2000" b="1" dirty="0">
                <a:solidFill>
                  <a:schemeClr val="tx1"/>
                </a:solidFill>
                <a:latin typeface="华文隶书" panose="02010800040101010101" pitchFamily="2" charset="-122"/>
                <a:ea typeface="华文隶书" panose="02010800040101010101" pitchFamily="2" charset="-122"/>
                <a:cs typeface="Times New Roman" panose="02020603050405020304" pitchFamily="18" charset="0"/>
              </a:rPr>
              <a:t>1</a:t>
            </a:r>
            <a:r>
              <a:rPr lang="zh-CN" altLang="en-US" sz="2000" b="1" dirty="0">
                <a:solidFill>
                  <a:schemeClr val="tx1"/>
                </a:solidFill>
                <a:latin typeface="华文隶书" panose="02010800040101010101" pitchFamily="2" charset="-122"/>
                <a:ea typeface="华文隶书" panose="02010800040101010101" pitchFamily="2" charset="-122"/>
                <a:cs typeface="Times New Roman" panose="02020603050405020304" pitchFamily="18" charset="0"/>
              </a:rPr>
              <a:t>）变换力（力矩）弹性元件：等截面柱式、悬臂梁、圆环式和等截面薄板等。</a:t>
            </a:r>
          </a:p>
          <a:p>
            <a:pPr algn="just">
              <a:lnSpc>
                <a:spcPts val="3000"/>
              </a:lnSpc>
            </a:pPr>
            <a:r>
              <a:rPr lang="zh-CN" altLang="en-US" sz="2000" b="1" dirty="0">
                <a:solidFill>
                  <a:schemeClr val="tx1"/>
                </a:solidFill>
                <a:latin typeface="华文隶书" panose="02010800040101010101" pitchFamily="2" charset="-122"/>
                <a:ea typeface="华文隶书" panose="02010800040101010101" pitchFamily="2" charset="-122"/>
                <a:cs typeface="Times New Roman" panose="02020603050405020304" pitchFamily="18" charset="0"/>
              </a:rPr>
              <a:t>（</a:t>
            </a:r>
            <a:r>
              <a:rPr lang="en-US" altLang="zh-CN" sz="2000" b="1" dirty="0">
                <a:solidFill>
                  <a:schemeClr val="tx1"/>
                </a:solidFill>
                <a:latin typeface="华文隶书" panose="02010800040101010101" pitchFamily="2" charset="-122"/>
                <a:ea typeface="华文隶书" panose="02010800040101010101" pitchFamily="2" charset="-122"/>
                <a:cs typeface="Times New Roman" panose="02020603050405020304" pitchFamily="18" charset="0"/>
              </a:rPr>
              <a:t>2</a:t>
            </a:r>
            <a:r>
              <a:rPr lang="zh-CN" altLang="en-US" sz="2000" b="1" dirty="0">
                <a:solidFill>
                  <a:schemeClr val="tx1"/>
                </a:solidFill>
                <a:latin typeface="华文隶书" panose="02010800040101010101" pitchFamily="2" charset="-122"/>
                <a:ea typeface="华文隶书" panose="02010800040101010101" pitchFamily="2" charset="-122"/>
                <a:cs typeface="Times New Roman" panose="02020603050405020304" pitchFamily="18" charset="0"/>
              </a:rPr>
              <a:t>）变换压力弹性元件：弹簧管、波纹管、膜片（力、压力均可以变换）等。</a:t>
            </a:r>
          </a:p>
        </p:txBody>
      </p:sp>
      <p:pic>
        <p:nvPicPr>
          <p:cNvPr id="8194" name="Picture 2" descr="https://gimg2.baidu.com/image_search/src=http%3A%2F%2Fslidesplayer.com%2Fslide%2F11521682%2F62%2Fimages%2F9%2F%25E5%259B%25BE3-2%2B%25E4%25B8%2580%25E4%25BA%259B%25E5%258F%2598%25E6%258D%25A2%25E5%258A%259B%25E7%259A%2584%25E5%25BC%25B9%25E6%2580%25A7%25E6%2595%258F%25E6%2584%259F%25E5%2585%2583%25E4%25BB%25B6%25E5%25BD%25A2%25E7%258A%25B6.jpg&amp;refer=http%3A%2F%2Fslidesplayer.com&amp;app=2002&amp;size=f9999,10000&amp;q=a80&amp;n=0&amp;g=0n&amp;fmt=auto?sec=1665122662&amp;t=1864e8ffdac62a69ad092109bbfbd0e6"/>
          <p:cNvPicPr>
            <a:picLocks noChangeAspect="1" noChangeArrowheads="1"/>
          </p:cNvPicPr>
          <p:nvPr/>
        </p:nvPicPr>
        <p:blipFill rotWithShape="1">
          <a:blip r:embed="rId3">
            <a:extLst>
              <a:ext uri="{28A0092B-C50C-407E-A947-70E740481C1C}">
                <a14:useLocalDpi xmlns:a14="http://schemas.microsoft.com/office/drawing/2010/main" val="0"/>
              </a:ext>
            </a:extLst>
          </a:blip>
          <a:srcRect l="3418" t="4509" r="4395" b="10205"/>
          <a:stretch/>
        </p:blipFill>
        <p:spPr bwMode="auto">
          <a:xfrm>
            <a:off x="960118" y="3395610"/>
            <a:ext cx="4288157" cy="2448701"/>
          </a:xfrm>
          <a:prstGeom prst="rect">
            <a:avLst/>
          </a:prstGeom>
          <a:noFill/>
          <a:ln>
            <a:solidFill>
              <a:schemeClr val="bg2"/>
            </a:solidFill>
          </a:ln>
          <a:extLst>
            <a:ext uri="{909E8E84-426E-40DD-AFC4-6F175D3DCCD1}">
              <a14:hiddenFill xmlns:a14="http://schemas.microsoft.com/office/drawing/2010/main">
                <a:solidFill>
                  <a:srgbClr val="FFFFFF"/>
                </a:solidFill>
              </a14:hiddenFill>
            </a:ext>
          </a:extLst>
        </p:spPr>
      </p:pic>
      <p:pic>
        <p:nvPicPr>
          <p:cNvPr id="8196" name="Picture 4" descr="https://gimg2.baidu.com/image_search/src=http%3A%2F%2Fwpic.ybx8.cn%2Fimg%2F20200517%2F2009911121610142.png&amp;refer=http%3A%2F%2Fwpic.ybx8.cn&amp;app=2002&amp;size=f9999,10000&amp;q=a80&amp;n=0&amp;g=0n&amp;fmt=auto?sec=1665122746&amp;t=3315df0a3a40f1433c1da691a4c1f53e"/>
          <p:cNvPicPr>
            <a:picLocks noChangeAspect="1" noChangeArrowheads="1"/>
          </p:cNvPicPr>
          <p:nvPr/>
        </p:nvPicPr>
        <p:blipFill rotWithShape="1">
          <a:blip r:embed="rId4">
            <a:extLst>
              <a:ext uri="{28A0092B-C50C-407E-A947-70E740481C1C}">
                <a14:useLocalDpi xmlns:a14="http://schemas.microsoft.com/office/drawing/2010/main" val="0"/>
              </a:ext>
            </a:extLst>
          </a:blip>
          <a:srcRect b="15099"/>
          <a:stretch/>
        </p:blipFill>
        <p:spPr bwMode="auto">
          <a:xfrm>
            <a:off x="5960743" y="3544925"/>
            <a:ext cx="4816356" cy="2150070"/>
          </a:xfrm>
          <a:prstGeom prst="rect">
            <a:avLst/>
          </a:prstGeom>
          <a:noFill/>
          <a:ln>
            <a:solidFill>
              <a:schemeClr val="bg2"/>
            </a:solidFill>
          </a:ln>
          <a:extLst>
            <a:ext uri="{909E8E84-426E-40DD-AFC4-6F175D3DCCD1}">
              <a14:hiddenFill xmlns:a14="http://schemas.microsoft.com/office/drawing/2010/main">
                <a:solidFill>
                  <a:srgbClr val="FFFFFF"/>
                </a:solidFill>
              </a14:hiddenFill>
            </a:ext>
          </a:extLst>
        </p:spPr>
      </p:pic>
      <p:sp>
        <p:nvSpPr>
          <p:cNvPr id="15" name="矩形 14"/>
          <p:cNvSpPr/>
          <p:nvPr/>
        </p:nvSpPr>
        <p:spPr>
          <a:xfrm>
            <a:off x="4673877" y="5947132"/>
            <a:ext cx="2844246" cy="338554"/>
          </a:xfrm>
          <a:prstGeom prst="rect">
            <a:avLst/>
          </a:prstGeom>
        </p:spPr>
        <p:txBody>
          <a:bodyPr wrap="square">
            <a:spAutoFit/>
          </a:bodyPr>
          <a:lstStyle/>
          <a:p>
            <a:r>
              <a:rPr lang="zh-CN" altLang="en-US" sz="1600" dirty="0" smtClean="0">
                <a:latin typeface="华文隶书" panose="02010800040101010101" pitchFamily="2" charset="-122"/>
                <a:ea typeface="华文隶书" panose="02010800040101010101" pitchFamily="2" charset="-122"/>
                <a:cs typeface="Times New Roman" panose="02020603050405020304" pitchFamily="18" charset="0"/>
              </a:rPr>
              <a:t>图</a:t>
            </a:r>
            <a:r>
              <a:rPr lang="en-US" altLang="zh-CN" sz="1600" dirty="0" smtClean="0">
                <a:latin typeface="华文隶书" panose="02010800040101010101" pitchFamily="2" charset="-122"/>
                <a:ea typeface="华文隶书" panose="02010800040101010101" pitchFamily="2" charset="-122"/>
                <a:cs typeface="Times New Roman" panose="02020603050405020304" pitchFamily="18" charset="0"/>
              </a:rPr>
              <a:t>3 </a:t>
            </a:r>
            <a:r>
              <a:rPr lang="zh-CN" altLang="en-US" sz="1600" dirty="0" smtClean="0">
                <a:latin typeface="华文隶书" panose="02010800040101010101" pitchFamily="2" charset="-122"/>
                <a:ea typeface="华文隶书" panose="02010800040101010101" pitchFamily="2" charset="-122"/>
                <a:cs typeface="Times New Roman" panose="02020603050405020304" pitchFamily="18" charset="0"/>
              </a:rPr>
              <a:t>常用变换力弹性元件形状</a:t>
            </a:r>
            <a:endParaRPr lang="zh-CN" altLang="en-US" sz="1600" dirty="0">
              <a:latin typeface="华文隶书" panose="02010800040101010101" pitchFamily="2" charset="-122"/>
              <a:ea typeface="华文隶书" panose="0201080004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结束页(修改第二稿)"/>
          <p:cNvPicPr>
            <a:picLocks noChangeAspect="1"/>
          </p:cNvPicPr>
          <p:nvPr/>
        </p:nvPicPr>
        <p:blipFill>
          <a:blip r:embed="rId2"/>
          <a:stretch>
            <a:fillRect/>
          </a:stretch>
        </p:blipFill>
        <p:spPr>
          <a:xfrm>
            <a:off x="0" y="0"/>
            <a:ext cx="12212232" cy="6869381"/>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r="70568"/>
          <a:stretch>
            <a:fillRect/>
          </a:stretch>
        </p:blipFill>
        <p:spPr>
          <a:xfrm>
            <a:off x="0" y="0"/>
            <a:ext cx="3588327" cy="6858000"/>
          </a:xfrm>
          <a:prstGeom prst="rect">
            <a:avLst/>
          </a:prstGeom>
        </p:spPr>
      </p:pic>
      <p:sp>
        <p:nvSpPr>
          <p:cNvPr id="13" name="矩形 12"/>
          <p:cNvSpPr/>
          <p:nvPr/>
        </p:nvSpPr>
        <p:spPr>
          <a:xfrm>
            <a:off x="5868156" y="1902470"/>
            <a:ext cx="606356" cy="451406"/>
          </a:xfrm>
          <a:prstGeom prst="rect">
            <a:avLst/>
          </a:prstGeom>
        </p:spPr>
        <p:txBody>
          <a:bodyPr wrap="square">
            <a:spAutoFit/>
          </a:bodyPr>
          <a:lstStyle/>
          <a:p>
            <a:pPr algn="l" fontAlgn="auto">
              <a:lnSpc>
                <a:spcPts val="2800"/>
              </a:lnSpc>
              <a:buClrTx/>
              <a:buSzTx/>
              <a:buFontTx/>
            </a:pPr>
            <a:r>
              <a:rPr lang="zh-CN" altLang="en-US" sz="2700" dirty="0">
                <a:solidFill>
                  <a:schemeClr val="bg1"/>
                </a:solidFill>
                <a:latin typeface="微软雅黑" panose="020B0503020204020204" charset="-122"/>
                <a:ea typeface="微软雅黑" panose="020B0503020204020204" charset="-122"/>
                <a:cs typeface="微软雅黑" panose="020B0503020204020204" charset="-122"/>
              </a:rPr>
              <a:t>一</a:t>
            </a:r>
          </a:p>
        </p:txBody>
      </p:sp>
      <p:sp>
        <p:nvSpPr>
          <p:cNvPr id="33" name="矩形 32"/>
          <p:cNvSpPr/>
          <p:nvPr/>
        </p:nvSpPr>
        <p:spPr>
          <a:xfrm>
            <a:off x="5974097" y="4051050"/>
            <a:ext cx="606356" cy="451406"/>
          </a:xfrm>
          <a:prstGeom prst="rect">
            <a:avLst/>
          </a:prstGeom>
        </p:spPr>
        <p:txBody>
          <a:bodyPr wrap="square">
            <a:spAutoFit/>
          </a:bodyPr>
          <a:lstStyle/>
          <a:p>
            <a:pPr algn="l" fontAlgn="auto">
              <a:lnSpc>
                <a:spcPts val="2800"/>
              </a:lnSpc>
              <a:buClrTx/>
              <a:buSzTx/>
              <a:buFontTx/>
            </a:pPr>
            <a:r>
              <a:rPr lang="zh-CN" altLang="en-US" sz="2700" dirty="0">
                <a:solidFill>
                  <a:schemeClr val="bg1"/>
                </a:solidFill>
                <a:latin typeface="微软雅黑" panose="020B0503020204020204" charset="-122"/>
                <a:ea typeface="微软雅黑" panose="020B0503020204020204" charset="-122"/>
                <a:cs typeface="微软雅黑" panose="020B0503020204020204" charset="-122"/>
              </a:rPr>
              <a:t>二</a:t>
            </a:r>
          </a:p>
        </p:txBody>
      </p:sp>
      <p:sp>
        <p:nvSpPr>
          <p:cNvPr id="4" name="矩形 3"/>
          <p:cNvSpPr/>
          <p:nvPr/>
        </p:nvSpPr>
        <p:spPr>
          <a:xfrm>
            <a:off x="4336473" y="938693"/>
            <a:ext cx="7162800" cy="4801314"/>
          </a:xfrm>
          <a:prstGeom prst="rect">
            <a:avLst/>
          </a:prstGeom>
        </p:spPr>
        <p:txBody>
          <a:bodyPr wrap="square">
            <a:spAutoFit/>
          </a:bodyPr>
          <a:lstStyle/>
          <a:p>
            <a:pPr algn="just">
              <a:lnSpc>
                <a:spcPct val="150000"/>
              </a:lnSpc>
              <a:spcAft>
                <a:spcPts val="0"/>
              </a:spcAft>
            </a:pPr>
            <a:r>
              <a:rPr lang="zh-CN" altLang="zh-CN" sz="3600" b="1" kern="100" dirty="0">
                <a:solidFill>
                  <a:schemeClr val="accent2"/>
                </a:solidFill>
                <a:latin typeface="华文隶书" panose="02010800040101010101" pitchFamily="2" charset="-122"/>
                <a:ea typeface="华文隶书" panose="02010800040101010101" pitchFamily="2" charset="-122"/>
                <a:cs typeface="Times New Roman" panose="02020603050405020304" pitchFamily="18" charset="0"/>
              </a:rPr>
              <a:t>学习目标</a:t>
            </a:r>
          </a:p>
          <a:p>
            <a:pPr algn="just">
              <a:lnSpc>
                <a:spcPct val="150000"/>
              </a:lnSpc>
              <a:spcAft>
                <a:spcPts val="0"/>
              </a:spcAft>
            </a:pPr>
            <a:r>
              <a:rPr lang="zh-CN" altLang="en-US" sz="2800" b="1" kern="100" dirty="0">
                <a:latin typeface="华文隶书" panose="02010800040101010101" pitchFamily="2" charset="-122"/>
                <a:ea typeface="华文隶书" panose="02010800040101010101" pitchFamily="2" charset="-122"/>
                <a:cs typeface="Times New Roman" panose="02020603050405020304" pitchFamily="18" charset="0"/>
              </a:rPr>
              <a:t>知识目标</a:t>
            </a:r>
            <a:r>
              <a:rPr lang="zh-CN" altLang="en-US" sz="2800" kern="100" dirty="0">
                <a:latin typeface="华文隶书" panose="02010800040101010101" pitchFamily="2" charset="-122"/>
                <a:ea typeface="华文隶书" panose="02010800040101010101" pitchFamily="2" charset="-122"/>
                <a:cs typeface="Times New Roman" panose="02020603050405020304" pitchFamily="18" charset="0"/>
              </a:rPr>
              <a:t>：了解</a:t>
            </a:r>
            <a:r>
              <a:rPr lang="zh-CN" altLang="en-US" sz="2800" kern="100" dirty="0" smtClean="0">
                <a:latin typeface="华文隶书" panose="02010800040101010101" pitchFamily="2" charset="-122"/>
                <a:ea typeface="华文隶书" panose="02010800040101010101" pitchFamily="2" charset="-122"/>
                <a:cs typeface="Times New Roman" panose="02020603050405020304" pitchFamily="18" charset="0"/>
              </a:rPr>
              <a:t>电阻式、压电式等传感器</a:t>
            </a:r>
            <a:r>
              <a:rPr lang="zh-CN" altLang="en-US" sz="2800" kern="100" dirty="0">
                <a:latin typeface="华文隶书" panose="02010800040101010101" pitchFamily="2" charset="-122"/>
                <a:ea typeface="华文隶书" panose="02010800040101010101" pitchFamily="2" charset="-122"/>
                <a:cs typeface="Times New Roman" panose="02020603050405020304" pitchFamily="18" charset="0"/>
              </a:rPr>
              <a:t>的基本原理，</a:t>
            </a:r>
            <a:r>
              <a:rPr lang="zh-CN" altLang="en-US" sz="2800" kern="100" dirty="0" smtClean="0">
                <a:latin typeface="华文隶书" panose="02010800040101010101" pitchFamily="2" charset="-122"/>
                <a:ea typeface="华文隶书" panose="02010800040101010101" pitchFamily="2" charset="-122"/>
                <a:cs typeface="Times New Roman" panose="02020603050405020304" pitchFamily="18" charset="0"/>
              </a:rPr>
              <a:t>掌握</a:t>
            </a:r>
            <a:r>
              <a:rPr lang="zh-CN" altLang="en-US" sz="2800" kern="100" dirty="0">
                <a:latin typeface="华文隶书" panose="02010800040101010101" pitchFamily="2" charset="-122"/>
                <a:ea typeface="华文隶书" panose="02010800040101010101" pitchFamily="2" charset="-122"/>
                <a:cs typeface="Times New Roman" panose="02020603050405020304" pitchFamily="18" charset="0"/>
              </a:rPr>
              <a:t>各类</a:t>
            </a:r>
            <a:r>
              <a:rPr lang="zh-CN" altLang="en-US" sz="2800" kern="100" dirty="0" smtClean="0">
                <a:latin typeface="华文隶书" panose="02010800040101010101" pitchFamily="2" charset="-122"/>
                <a:ea typeface="华文隶书" panose="02010800040101010101" pitchFamily="2" charset="-122"/>
                <a:cs typeface="Times New Roman" panose="02020603050405020304" pitchFamily="18" charset="0"/>
              </a:rPr>
              <a:t>传感器在检测</a:t>
            </a:r>
            <a:r>
              <a:rPr lang="zh-CN" altLang="en-US" sz="2800" kern="100" dirty="0">
                <a:latin typeface="华文隶书" panose="02010800040101010101" pitchFamily="2" charset="-122"/>
                <a:ea typeface="华文隶书" panose="02010800040101010101" pitchFamily="2" charset="-122"/>
                <a:cs typeface="Times New Roman" panose="02020603050405020304" pitchFamily="18" charset="0"/>
              </a:rPr>
              <a:t>中的应用。</a:t>
            </a:r>
          </a:p>
          <a:p>
            <a:pPr algn="just">
              <a:lnSpc>
                <a:spcPct val="150000"/>
              </a:lnSpc>
              <a:spcAft>
                <a:spcPts val="0"/>
              </a:spcAft>
            </a:pPr>
            <a:r>
              <a:rPr lang="zh-CN" altLang="en-US" sz="2800" b="1" kern="100" dirty="0">
                <a:latin typeface="华文隶书" panose="02010800040101010101" pitchFamily="2" charset="-122"/>
                <a:ea typeface="华文隶书" panose="02010800040101010101" pitchFamily="2" charset="-122"/>
                <a:cs typeface="Times New Roman" panose="02020603050405020304" pitchFamily="18" charset="0"/>
              </a:rPr>
              <a:t>技能目标</a:t>
            </a:r>
            <a:r>
              <a:rPr lang="zh-CN" altLang="en-US" sz="2800" kern="100" dirty="0">
                <a:latin typeface="华文隶书" panose="02010800040101010101" pitchFamily="2" charset="-122"/>
                <a:ea typeface="华文隶书" panose="02010800040101010101" pitchFamily="2" charset="-122"/>
                <a:cs typeface="Times New Roman" panose="02020603050405020304" pitchFamily="18" charset="0"/>
              </a:rPr>
              <a:t>：掌握</a:t>
            </a:r>
            <a:r>
              <a:rPr lang="zh-CN" altLang="en-US" sz="2800" kern="100" dirty="0" smtClean="0">
                <a:latin typeface="华文隶书" panose="02010800040101010101" pitchFamily="2" charset="-122"/>
                <a:ea typeface="华文隶书" panose="02010800040101010101" pitchFamily="2" charset="-122"/>
                <a:cs typeface="Times New Roman" panose="02020603050405020304" pitchFamily="18" charset="0"/>
              </a:rPr>
              <a:t>电阻式、压电式等传感器</a:t>
            </a:r>
            <a:r>
              <a:rPr lang="zh-CN" altLang="en-US" sz="2800" kern="100" dirty="0">
                <a:latin typeface="华文隶书" panose="02010800040101010101" pitchFamily="2" charset="-122"/>
                <a:ea typeface="华文隶书" panose="02010800040101010101" pitchFamily="2" charset="-122"/>
                <a:cs typeface="Times New Roman" panose="02020603050405020304" pitchFamily="18" charset="0"/>
              </a:rPr>
              <a:t>的识别、选用和检测方法。</a:t>
            </a:r>
          </a:p>
          <a:p>
            <a:pPr algn="just">
              <a:lnSpc>
                <a:spcPct val="150000"/>
              </a:lnSpc>
              <a:spcAft>
                <a:spcPts val="0"/>
              </a:spcAft>
            </a:pPr>
            <a:r>
              <a:rPr lang="zh-CN" altLang="en-US" sz="2800" b="1" kern="100" dirty="0">
                <a:latin typeface="华文隶书" panose="02010800040101010101" pitchFamily="2" charset="-122"/>
                <a:ea typeface="华文隶书" panose="02010800040101010101" pitchFamily="2" charset="-122"/>
                <a:cs typeface="Times New Roman" panose="02020603050405020304" pitchFamily="18" charset="0"/>
              </a:rPr>
              <a:t>素质目标</a:t>
            </a:r>
            <a:r>
              <a:rPr lang="zh-CN" altLang="en-US" sz="2800" kern="100" dirty="0">
                <a:latin typeface="华文隶书" panose="02010800040101010101" pitchFamily="2" charset="-122"/>
                <a:ea typeface="华文隶书" panose="02010800040101010101" pitchFamily="2" charset="-122"/>
                <a:cs typeface="Times New Roman" panose="02020603050405020304" pitchFamily="18" charset="0"/>
              </a:rPr>
              <a:t>：提高学生分析问题和解决问题的能力，培养学生沟通能力及团队协作精神</a:t>
            </a:r>
            <a:r>
              <a:rPr lang="zh-CN" altLang="en-US" sz="2800" kern="100" dirty="0" smtClean="0">
                <a:latin typeface="华文隶书" panose="02010800040101010101" pitchFamily="2" charset="-122"/>
                <a:ea typeface="华文隶书" panose="02010800040101010101" pitchFamily="2" charset="-122"/>
                <a:cs typeface="Times New Roman" panose="02020603050405020304" pitchFamily="18" charset="0"/>
              </a:rPr>
              <a:t>。</a:t>
            </a:r>
            <a:endParaRPr lang="zh-CN" altLang="en-US" sz="2800" kern="100" dirty="0">
              <a:latin typeface="华文隶书" panose="02010800040101010101" pitchFamily="2" charset="-122"/>
              <a:ea typeface="华文隶书" panose="02010800040101010101" pitchFamily="2" charset="-122"/>
              <a:cs typeface="Times New Roman" panose="02020603050405020304" pitchFamily="18" charset="0"/>
            </a:endParaRPr>
          </a:p>
        </p:txBody>
      </p:sp>
      <p:sp>
        <p:nvSpPr>
          <p:cNvPr id="19" name="文本框 18"/>
          <p:cNvSpPr txBox="1"/>
          <p:nvPr/>
        </p:nvSpPr>
        <p:spPr>
          <a:xfrm>
            <a:off x="9451593" y="0"/>
            <a:ext cx="2579044" cy="400110"/>
          </a:xfrm>
          <a:prstGeom prst="rect">
            <a:avLst/>
          </a:prstGeom>
          <a:noFill/>
        </p:spPr>
        <p:txBody>
          <a:bodyPr wrap="square" rtlCol="0">
            <a:spAutoFit/>
          </a:bodyPr>
          <a:lstStyle/>
          <a:p>
            <a:r>
              <a:rPr lang="zh-CN" altLang="en-US" sz="2000" b="1" dirty="0" smtClean="0">
                <a:solidFill>
                  <a:srgbClr val="008B8F"/>
                </a:solidFill>
                <a:latin typeface="华文彩云" panose="02010800040101010101" pitchFamily="2" charset="-122"/>
                <a:ea typeface="华文彩云" panose="02010800040101010101" pitchFamily="2" charset="-122"/>
              </a:rPr>
              <a:t>项目一</a:t>
            </a:r>
            <a:r>
              <a:rPr lang="en-US" altLang="zh-CN" sz="2000" b="1" dirty="0" smtClean="0">
                <a:solidFill>
                  <a:srgbClr val="008B8F"/>
                </a:solidFill>
                <a:latin typeface="华文彩云" panose="02010800040101010101" pitchFamily="2" charset="-122"/>
                <a:ea typeface="华文彩云" panose="02010800040101010101" pitchFamily="2" charset="-122"/>
              </a:rPr>
              <a:t>  </a:t>
            </a:r>
            <a:r>
              <a:rPr lang="zh-CN" altLang="en-US" sz="2000" b="1" dirty="0" smtClean="0">
                <a:solidFill>
                  <a:srgbClr val="008B8F"/>
                </a:solidFill>
                <a:latin typeface="华文彩云" panose="02010800040101010101" pitchFamily="2" charset="-122"/>
                <a:ea typeface="华文彩云" panose="02010800040101010101" pitchFamily="2" charset="-122"/>
              </a:rPr>
              <a:t>力检测</a:t>
            </a:r>
            <a:endParaRPr lang="zh-CN" altLang="en-US" sz="2000" b="1" dirty="0">
              <a:solidFill>
                <a:srgbClr val="008B8F"/>
              </a:solidFill>
              <a:latin typeface="华文彩云" panose="02010800040101010101" pitchFamily="2" charset="-122"/>
              <a:ea typeface="华文彩云" panose="02010800040101010101"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25" y="9525"/>
            <a:ext cx="12192000" cy="6858000"/>
          </a:xfrm>
          <a:prstGeom prst="rect">
            <a:avLst/>
          </a:prstGeom>
        </p:spPr>
      </p:pic>
      <p:grpSp>
        <p:nvGrpSpPr>
          <p:cNvPr id="7" name="组合 6"/>
          <p:cNvGrpSpPr/>
          <p:nvPr/>
        </p:nvGrpSpPr>
        <p:grpSpPr>
          <a:xfrm>
            <a:off x="5119714" y="1527822"/>
            <a:ext cx="6987595" cy="908330"/>
            <a:chOff x="-2084598" y="2234120"/>
            <a:chExt cx="8036634" cy="690823"/>
          </a:xfrm>
        </p:grpSpPr>
        <p:pic>
          <p:nvPicPr>
            <p:cNvPr id="8" name="图片" descr="9686622211428892416255.png"/>
            <p:cNvPicPr>
              <a:picLocks noChangeAspect="1" noChangeArrowheads="1"/>
            </p:cNvPicPr>
            <p:nvPr/>
          </p:nvPicPr>
          <p:blipFill>
            <a:blip r:embed="rId3">
              <a:extLst>
                <a:ext uri="{28A0092B-C50C-407E-A947-70E740481C1C}">
                  <a14:useLocalDpi xmlns:a14="http://schemas.microsoft.com/office/drawing/2010/main" val="0"/>
                </a:ext>
              </a:extLst>
            </a:blip>
            <a:srcRect l="2766" r="7205" b="57680"/>
            <a:stretch>
              <a:fillRect/>
            </a:stretch>
          </p:blipFill>
          <p:spPr bwMode="auto">
            <a:xfrm rot="10800000">
              <a:off x="-2020611" y="2239835"/>
              <a:ext cx="7972647" cy="92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descr="9686622211428892416255.png"/>
            <p:cNvPicPr>
              <a:picLocks noChangeAspect="1" noChangeArrowheads="1"/>
            </p:cNvPicPr>
            <p:nvPr/>
          </p:nvPicPr>
          <p:blipFill>
            <a:blip r:embed="rId3">
              <a:extLst>
                <a:ext uri="{28A0092B-C50C-407E-A947-70E740481C1C}">
                  <a14:useLocalDpi xmlns:a14="http://schemas.microsoft.com/office/drawing/2010/main" val="0"/>
                </a:ext>
              </a:extLst>
            </a:blip>
            <a:srcRect l="2766" r="7205" b="57680"/>
            <a:stretch>
              <a:fillRect/>
            </a:stretch>
          </p:blipFill>
          <p:spPr bwMode="auto">
            <a:xfrm rot="10800000">
              <a:off x="-2084598" y="2833165"/>
              <a:ext cx="7968224" cy="91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曲线"/>
            <p:cNvSpPr/>
            <p:nvPr/>
          </p:nvSpPr>
          <p:spPr bwMode="auto">
            <a:xfrm>
              <a:off x="-1443996" y="2234120"/>
              <a:ext cx="1804781" cy="619125"/>
            </a:xfrm>
            <a:custGeom>
              <a:avLst/>
              <a:gdLst>
                <a:gd name="T0" fmla="*/ 0 w 21600"/>
                <a:gd name="T1" fmla="*/ 0 h 21600"/>
                <a:gd name="T2" fmla="*/ 21600 w 21600"/>
                <a:gd name="T3" fmla="*/ 21600 h 21600"/>
              </a:gdLst>
              <a:ahLst/>
              <a:cxnLst/>
              <a:rect l="T0" t="T1" r="T2" b="T3"/>
              <a:pathLst>
                <a:path w="21600" h="21600">
                  <a:moveTo>
                    <a:pt x="0" y="21600"/>
                  </a:moveTo>
                  <a:lnTo>
                    <a:pt x="6591" y="289"/>
                  </a:lnTo>
                  <a:lnTo>
                    <a:pt x="21600" y="0"/>
                  </a:lnTo>
                  <a:lnTo>
                    <a:pt x="14746" y="21600"/>
                  </a:lnTo>
                  <a:lnTo>
                    <a:pt x="0" y="21600"/>
                  </a:lnTo>
                  <a:close/>
                </a:path>
              </a:pathLst>
            </a:custGeom>
            <a:solidFill>
              <a:srgbClr val="00A39B"/>
            </a:solidFill>
            <a:ln>
              <a:noFill/>
            </a:ln>
            <a:extLst>
              <a:ext uri="{91240B29-F687-4F45-9708-019B960494DF}">
                <a14:hiddenLine xmlns:a14="http://schemas.microsoft.com/office/drawing/2010/main" w="25400">
                  <a:solidFill>
                    <a:srgbClr val="000000"/>
                  </a:solidFill>
                  <a:miter lim="800000"/>
                  <a:headEnd/>
                  <a:tailEnd/>
                </a14:hiddenLine>
              </a:ext>
            </a:extLst>
          </p:spPr>
          <p:txBody>
            <a:bodyPr lIns="102870" tIns="51435" rIns="102870" bIns="51435"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700" b="1" dirty="0">
                <a:solidFill>
                  <a:srgbClr val="FFFFFF"/>
                </a:solidFill>
                <a:latin typeface="Calibri" panose="020F0502020204030204" pitchFamily="34" charset="0"/>
              </a:endParaRPr>
            </a:p>
          </p:txBody>
        </p:sp>
      </p:grpSp>
      <p:sp>
        <p:nvSpPr>
          <p:cNvPr id="12" name="矩形 11"/>
          <p:cNvSpPr/>
          <p:nvPr/>
        </p:nvSpPr>
        <p:spPr>
          <a:xfrm>
            <a:off x="7210154" y="1695298"/>
            <a:ext cx="3893108" cy="451406"/>
          </a:xfrm>
          <a:prstGeom prst="rect">
            <a:avLst/>
          </a:prstGeom>
        </p:spPr>
        <p:txBody>
          <a:bodyPr wrap="square">
            <a:spAutoFit/>
          </a:bodyPr>
          <a:lstStyle/>
          <a:p>
            <a:pPr>
              <a:lnSpc>
                <a:spcPts val="2800"/>
              </a:lnSpc>
            </a:pPr>
            <a:r>
              <a:rPr lang="zh-CN" altLang="en-US" sz="2600" dirty="0" smtClean="0">
                <a:latin typeface="华文隶书" panose="02010800040101010101" pitchFamily="2" charset="-122"/>
                <a:ea typeface="华文隶书" panose="02010800040101010101" pitchFamily="2" charset="-122"/>
                <a:cs typeface="微软雅黑" panose="020B0503020204020204" charset="-122"/>
              </a:rPr>
              <a:t>测力传感器中的敏感元件</a:t>
            </a:r>
            <a:endParaRPr lang="zh-CN" altLang="en-US" sz="2600" dirty="0">
              <a:latin typeface="华文隶书" panose="02010800040101010101" pitchFamily="2" charset="-122"/>
              <a:ea typeface="华文隶书" panose="02010800040101010101" pitchFamily="2" charset="-122"/>
              <a:cs typeface="微软雅黑" panose="020B0503020204020204" charset="-122"/>
            </a:endParaRPr>
          </a:p>
        </p:txBody>
      </p:sp>
      <p:sp>
        <p:nvSpPr>
          <p:cNvPr id="13" name="矩形 12"/>
          <p:cNvSpPr/>
          <p:nvPr/>
        </p:nvSpPr>
        <p:spPr>
          <a:xfrm>
            <a:off x="6103478" y="1726540"/>
            <a:ext cx="606356" cy="451406"/>
          </a:xfrm>
          <a:prstGeom prst="rect">
            <a:avLst/>
          </a:prstGeom>
        </p:spPr>
        <p:txBody>
          <a:bodyPr wrap="square">
            <a:spAutoFit/>
          </a:bodyPr>
          <a:lstStyle/>
          <a:p>
            <a:pPr algn="l" fontAlgn="auto">
              <a:lnSpc>
                <a:spcPts val="2800"/>
              </a:lnSpc>
              <a:buClrTx/>
              <a:buSzTx/>
              <a:buFontTx/>
            </a:pPr>
            <a:r>
              <a:rPr lang="zh-CN" altLang="en-US" sz="2700" dirty="0">
                <a:solidFill>
                  <a:schemeClr val="bg1"/>
                </a:solidFill>
                <a:latin typeface="微软雅黑" panose="020B0503020204020204" charset="-122"/>
                <a:ea typeface="微软雅黑" panose="020B0503020204020204" charset="-122"/>
                <a:cs typeface="微软雅黑" panose="020B0503020204020204" charset="-122"/>
              </a:rPr>
              <a:t>一</a:t>
            </a:r>
          </a:p>
        </p:txBody>
      </p:sp>
      <p:sp>
        <p:nvSpPr>
          <p:cNvPr id="175" name="矩形 174"/>
          <p:cNvSpPr/>
          <p:nvPr/>
        </p:nvSpPr>
        <p:spPr>
          <a:xfrm>
            <a:off x="5821697" y="4979281"/>
            <a:ext cx="606356" cy="451406"/>
          </a:xfrm>
          <a:prstGeom prst="rect">
            <a:avLst/>
          </a:prstGeom>
        </p:spPr>
        <p:txBody>
          <a:bodyPr wrap="square">
            <a:spAutoFit/>
          </a:bodyPr>
          <a:lstStyle/>
          <a:p>
            <a:pPr algn="l" fontAlgn="auto">
              <a:lnSpc>
                <a:spcPts val="2800"/>
              </a:lnSpc>
              <a:buClrTx/>
              <a:buSzTx/>
              <a:buFontTx/>
            </a:pPr>
            <a:r>
              <a:rPr lang="zh-CN" altLang="en-US" sz="2700" dirty="0">
                <a:solidFill>
                  <a:schemeClr val="bg1"/>
                </a:solidFill>
                <a:latin typeface="微软雅黑" panose="020B0503020204020204" charset="-122"/>
                <a:ea typeface="微软雅黑" panose="020B0503020204020204" charset="-122"/>
                <a:cs typeface="微软雅黑" panose="020B0503020204020204" charset="-122"/>
              </a:rPr>
              <a:t>三</a:t>
            </a:r>
          </a:p>
        </p:txBody>
      </p:sp>
      <p:grpSp>
        <p:nvGrpSpPr>
          <p:cNvPr id="29" name="组合 28"/>
          <p:cNvGrpSpPr/>
          <p:nvPr/>
        </p:nvGrpSpPr>
        <p:grpSpPr>
          <a:xfrm>
            <a:off x="5082049" y="3085040"/>
            <a:ext cx="7059162" cy="804489"/>
            <a:chOff x="-2084598" y="2234120"/>
            <a:chExt cx="8036634" cy="690823"/>
          </a:xfrm>
        </p:grpSpPr>
        <p:pic>
          <p:nvPicPr>
            <p:cNvPr id="30" name="图片" descr="9686622211428892416255.png"/>
            <p:cNvPicPr>
              <a:picLocks noChangeAspect="1" noChangeArrowheads="1"/>
            </p:cNvPicPr>
            <p:nvPr/>
          </p:nvPicPr>
          <p:blipFill>
            <a:blip r:embed="rId3">
              <a:extLst>
                <a:ext uri="{28A0092B-C50C-407E-A947-70E740481C1C}">
                  <a14:useLocalDpi xmlns:a14="http://schemas.microsoft.com/office/drawing/2010/main" val="0"/>
                </a:ext>
              </a:extLst>
            </a:blip>
            <a:srcRect l="2766" r="7205" b="57680"/>
            <a:stretch>
              <a:fillRect/>
            </a:stretch>
          </p:blipFill>
          <p:spPr bwMode="auto">
            <a:xfrm rot="10800000">
              <a:off x="-2020611" y="2239835"/>
              <a:ext cx="7972647" cy="92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图片" descr="9686622211428892416255.png"/>
            <p:cNvPicPr>
              <a:picLocks noChangeAspect="1" noChangeArrowheads="1"/>
            </p:cNvPicPr>
            <p:nvPr/>
          </p:nvPicPr>
          <p:blipFill>
            <a:blip r:embed="rId3">
              <a:extLst>
                <a:ext uri="{28A0092B-C50C-407E-A947-70E740481C1C}">
                  <a14:useLocalDpi xmlns:a14="http://schemas.microsoft.com/office/drawing/2010/main" val="0"/>
                </a:ext>
              </a:extLst>
            </a:blip>
            <a:srcRect l="2766" r="7205" b="57680"/>
            <a:stretch>
              <a:fillRect/>
            </a:stretch>
          </p:blipFill>
          <p:spPr bwMode="auto">
            <a:xfrm rot="10800000">
              <a:off x="-2084598" y="2833165"/>
              <a:ext cx="7968224" cy="91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曲线"/>
            <p:cNvSpPr/>
            <p:nvPr/>
          </p:nvSpPr>
          <p:spPr bwMode="auto">
            <a:xfrm>
              <a:off x="-1443996" y="2234120"/>
              <a:ext cx="1804781" cy="619125"/>
            </a:xfrm>
            <a:custGeom>
              <a:avLst/>
              <a:gdLst>
                <a:gd name="T0" fmla="*/ 0 w 21600"/>
                <a:gd name="T1" fmla="*/ 0 h 21600"/>
                <a:gd name="T2" fmla="*/ 21600 w 21600"/>
                <a:gd name="T3" fmla="*/ 21600 h 21600"/>
              </a:gdLst>
              <a:ahLst/>
              <a:cxnLst/>
              <a:rect l="T0" t="T1" r="T2" b="T3"/>
              <a:pathLst>
                <a:path w="21600" h="21600">
                  <a:moveTo>
                    <a:pt x="0" y="21600"/>
                  </a:moveTo>
                  <a:lnTo>
                    <a:pt x="6591" y="289"/>
                  </a:lnTo>
                  <a:lnTo>
                    <a:pt x="21600" y="0"/>
                  </a:lnTo>
                  <a:lnTo>
                    <a:pt x="14746" y="21600"/>
                  </a:lnTo>
                  <a:lnTo>
                    <a:pt x="0" y="21600"/>
                  </a:lnTo>
                  <a:close/>
                </a:path>
              </a:pathLst>
            </a:custGeom>
            <a:solidFill>
              <a:srgbClr val="00A39B"/>
            </a:solidFill>
            <a:ln>
              <a:noFill/>
            </a:ln>
            <a:extLst>
              <a:ext uri="{91240B29-F687-4F45-9708-019B960494DF}">
                <a14:hiddenLine xmlns:a14="http://schemas.microsoft.com/office/drawing/2010/main" w="25400">
                  <a:solidFill>
                    <a:srgbClr val="000000"/>
                  </a:solidFill>
                  <a:miter lim="800000"/>
                  <a:headEnd/>
                  <a:tailEnd/>
                </a14:hiddenLine>
              </a:ext>
            </a:extLst>
          </p:spPr>
          <p:txBody>
            <a:bodyPr lIns="102870" tIns="51435" rIns="102870" bIns="51435"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700" b="1" dirty="0">
                <a:solidFill>
                  <a:srgbClr val="FFFFFF"/>
                </a:solidFill>
                <a:latin typeface="Calibri" panose="020F0502020204030204" pitchFamily="34" charset="0"/>
              </a:endParaRPr>
            </a:p>
          </p:txBody>
        </p:sp>
      </p:grpSp>
      <p:sp>
        <p:nvSpPr>
          <p:cNvPr id="33" name="矩形 32"/>
          <p:cNvSpPr/>
          <p:nvPr/>
        </p:nvSpPr>
        <p:spPr>
          <a:xfrm>
            <a:off x="6148593" y="3244330"/>
            <a:ext cx="606356" cy="451406"/>
          </a:xfrm>
          <a:prstGeom prst="rect">
            <a:avLst/>
          </a:prstGeom>
        </p:spPr>
        <p:txBody>
          <a:bodyPr wrap="square">
            <a:spAutoFit/>
          </a:bodyPr>
          <a:lstStyle/>
          <a:p>
            <a:pPr algn="l" fontAlgn="auto">
              <a:lnSpc>
                <a:spcPts val="2800"/>
              </a:lnSpc>
              <a:buClrTx/>
              <a:buSzTx/>
              <a:buFontTx/>
            </a:pPr>
            <a:r>
              <a:rPr lang="zh-CN" altLang="en-US" sz="2700" dirty="0">
                <a:solidFill>
                  <a:schemeClr val="bg1"/>
                </a:solidFill>
                <a:latin typeface="微软雅黑" panose="020B0503020204020204" charset="-122"/>
                <a:ea typeface="微软雅黑" panose="020B0503020204020204" charset="-122"/>
                <a:cs typeface="微软雅黑" panose="020B0503020204020204" charset="-122"/>
              </a:rPr>
              <a:t>二</a:t>
            </a:r>
          </a:p>
        </p:txBody>
      </p:sp>
      <p:sp>
        <p:nvSpPr>
          <p:cNvPr id="34" name="矩形 33"/>
          <p:cNvSpPr/>
          <p:nvPr/>
        </p:nvSpPr>
        <p:spPr>
          <a:xfrm>
            <a:off x="7230936" y="3251254"/>
            <a:ext cx="4180014" cy="451406"/>
          </a:xfrm>
          <a:prstGeom prst="rect">
            <a:avLst/>
          </a:prstGeom>
        </p:spPr>
        <p:txBody>
          <a:bodyPr wrap="square">
            <a:spAutoFit/>
          </a:bodyPr>
          <a:lstStyle/>
          <a:p>
            <a:pPr>
              <a:lnSpc>
                <a:spcPts val="2800"/>
              </a:lnSpc>
            </a:pPr>
            <a:r>
              <a:rPr lang="zh-CN" altLang="en-US" sz="2600" dirty="0" smtClean="0">
                <a:latin typeface="华文隶书" panose="02010800040101010101" pitchFamily="2" charset="-122"/>
                <a:ea typeface="华文隶书" panose="02010800040101010101" pitchFamily="2" charset="-122"/>
                <a:cs typeface="微软雅黑" panose="020B0503020204020204" charset="-122"/>
              </a:rPr>
              <a:t>电阻应变式传感器</a:t>
            </a:r>
            <a:r>
              <a:rPr lang="zh-CN" altLang="en-US" sz="2600" dirty="0">
                <a:latin typeface="华文隶书" panose="02010800040101010101" pitchFamily="2" charset="-122"/>
                <a:ea typeface="华文隶书" panose="02010800040101010101" pitchFamily="2" charset="-122"/>
                <a:cs typeface="微软雅黑" panose="020B0503020204020204" charset="-122"/>
              </a:rPr>
              <a:t>及其应用</a:t>
            </a:r>
          </a:p>
        </p:txBody>
      </p:sp>
      <p:grpSp>
        <p:nvGrpSpPr>
          <p:cNvPr id="18" name="组合 17"/>
          <p:cNvGrpSpPr/>
          <p:nvPr/>
        </p:nvGrpSpPr>
        <p:grpSpPr>
          <a:xfrm>
            <a:off x="5021735" y="4504377"/>
            <a:ext cx="7119476" cy="804489"/>
            <a:chOff x="-2084598" y="2234120"/>
            <a:chExt cx="8036634" cy="690823"/>
          </a:xfrm>
        </p:grpSpPr>
        <p:pic>
          <p:nvPicPr>
            <p:cNvPr id="19" name="图片" descr="9686622211428892416255.png"/>
            <p:cNvPicPr>
              <a:picLocks noChangeAspect="1" noChangeArrowheads="1"/>
            </p:cNvPicPr>
            <p:nvPr/>
          </p:nvPicPr>
          <p:blipFill>
            <a:blip r:embed="rId3">
              <a:extLst>
                <a:ext uri="{28A0092B-C50C-407E-A947-70E740481C1C}">
                  <a14:useLocalDpi xmlns:a14="http://schemas.microsoft.com/office/drawing/2010/main" val="0"/>
                </a:ext>
              </a:extLst>
            </a:blip>
            <a:srcRect l="2766" r="7205" b="57680"/>
            <a:stretch>
              <a:fillRect/>
            </a:stretch>
          </p:blipFill>
          <p:spPr bwMode="auto">
            <a:xfrm rot="10800000">
              <a:off x="-2020611" y="2239835"/>
              <a:ext cx="7972647" cy="92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descr="9686622211428892416255.png"/>
            <p:cNvPicPr>
              <a:picLocks noChangeAspect="1" noChangeArrowheads="1"/>
            </p:cNvPicPr>
            <p:nvPr/>
          </p:nvPicPr>
          <p:blipFill>
            <a:blip r:embed="rId3">
              <a:extLst>
                <a:ext uri="{28A0092B-C50C-407E-A947-70E740481C1C}">
                  <a14:useLocalDpi xmlns:a14="http://schemas.microsoft.com/office/drawing/2010/main" val="0"/>
                </a:ext>
              </a:extLst>
            </a:blip>
            <a:srcRect l="2766" r="7205" b="57680"/>
            <a:stretch>
              <a:fillRect/>
            </a:stretch>
          </p:blipFill>
          <p:spPr bwMode="auto">
            <a:xfrm rot="10800000">
              <a:off x="-2084598" y="2833165"/>
              <a:ext cx="7968224" cy="91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曲线"/>
            <p:cNvSpPr/>
            <p:nvPr/>
          </p:nvSpPr>
          <p:spPr bwMode="auto">
            <a:xfrm>
              <a:off x="-1443996" y="2234120"/>
              <a:ext cx="1804781" cy="619125"/>
            </a:xfrm>
            <a:custGeom>
              <a:avLst/>
              <a:gdLst>
                <a:gd name="T0" fmla="*/ 0 w 21600"/>
                <a:gd name="T1" fmla="*/ 0 h 21600"/>
                <a:gd name="T2" fmla="*/ 21600 w 21600"/>
                <a:gd name="T3" fmla="*/ 21600 h 21600"/>
              </a:gdLst>
              <a:ahLst/>
              <a:cxnLst/>
              <a:rect l="T0" t="T1" r="T2" b="T3"/>
              <a:pathLst>
                <a:path w="21600" h="21600">
                  <a:moveTo>
                    <a:pt x="0" y="21600"/>
                  </a:moveTo>
                  <a:lnTo>
                    <a:pt x="6591" y="289"/>
                  </a:lnTo>
                  <a:lnTo>
                    <a:pt x="21600" y="0"/>
                  </a:lnTo>
                  <a:lnTo>
                    <a:pt x="14746" y="21600"/>
                  </a:lnTo>
                  <a:lnTo>
                    <a:pt x="0" y="21600"/>
                  </a:lnTo>
                  <a:close/>
                </a:path>
              </a:pathLst>
            </a:custGeom>
            <a:solidFill>
              <a:srgbClr val="00A39B"/>
            </a:solidFill>
            <a:ln>
              <a:noFill/>
            </a:ln>
            <a:extLst>
              <a:ext uri="{91240B29-F687-4F45-9708-019B960494DF}">
                <a14:hiddenLine xmlns:a14="http://schemas.microsoft.com/office/drawing/2010/main" w="25400">
                  <a:solidFill>
                    <a:srgbClr val="000000"/>
                  </a:solidFill>
                  <a:miter lim="800000"/>
                  <a:headEnd/>
                  <a:tailEnd/>
                </a14:hiddenLine>
              </a:ext>
            </a:extLst>
          </p:spPr>
          <p:txBody>
            <a:bodyPr lIns="102870" tIns="51435" rIns="102870" bIns="51435"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700" b="1" dirty="0">
                <a:solidFill>
                  <a:srgbClr val="FFFFFF"/>
                </a:solidFill>
                <a:latin typeface="Calibri" panose="020F0502020204030204" pitchFamily="34" charset="0"/>
              </a:endParaRPr>
            </a:p>
          </p:txBody>
        </p:sp>
      </p:grpSp>
      <p:sp>
        <p:nvSpPr>
          <p:cNvPr id="22" name="矩形 21"/>
          <p:cNvSpPr/>
          <p:nvPr/>
        </p:nvSpPr>
        <p:spPr>
          <a:xfrm>
            <a:off x="6111093" y="4645017"/>
            <a:ext cx="606356" cy="451406"/>
          </a:xfrm>
          <a:prstGeom prst="rect">
            <a:avLst/>
          </a:prstGeom>
        </p:spPr>
        <p:txBody>
          <a:bodyPr wrap="square">
            <a:spAutoFit/>
          </a:bodyPr>
          <a:lstStyle/>
          <a:p>
            <a:pPr algn="l" fontAlgn="auto">
              <a:lnSpc>
                <a:spcPts val="2800"/>
              </a:lnSpc>
              <a:buClrTx/>
              <a:buSzTx/>
              <a:buFontTx/>
            </a:pPr>
            <a:r>
              <a:rPr lang="zh-CN" altLang="en-US" sz="2700" dirty="0">
                <a:solidFill>
                  <a:schemeClr val="bg1"/>
                </a:solidFill>
                <a:latin typeface="微软雅黑" panose="020B0503020204020204" charset="-122"/>
                <a:ea typeface="微软雅黑" panose="020B0503020204020204" charset="-122"/>
                <a:cs typeface="微软雅黑" panose="020B0503020204020204" charset="-122"/>
              </a:rPr>
              <a:t>三</a:t>
            </a:r>
          </a:p>
        </p:txBody>
      </p:sp>
      <p:sp>
        <p:nvSpPr>
          <p:cNvPr id="23" name="矩形 22"/>
          <p:cNvSpPr/>
          <p:nvPr/>
        </p:nvSpPr>
        <p:spPr>
          <a:xfrm>
            <a:off x="7208722" y="4661066"/>
            <a:ext cx="3894540" cy="461665"/>
          </a:xfrm>
          <a:prstGeom prst="rect">
            <a:avLst/>
          </a:prstGeom>
        </p:spPr>
        <p:txBody>
          <a:bodyPr wrap="square">
            <a:spAutoFit/>
          </a:bodyPr>
          <a:lstStyle/>
          <a:p>
            <a:pPr>
              <a:lnSpc>
                <a:spcPts val="2800"/>
              </a:lnSpc>
            </a:pPr>
            <a:r>
              <a:rPr lang="zh-CN" altLang="en-US" sz="2600" dirty="0" smtClean="0">
                <a:latin typeface="华文隶书" panose="02010800040101010101" pitchFamily="2" charset="-122"/>
                <a:ea typeface="华文隶书" panose="02010800040101010101" pitchFamily="2" charset="-122"/>
                <a:cs typeface="微软雅黑" panose="020B0503020204020204" charset="-122"/>
              </a:rPr>
              <a:t>压电式传感器</a:t>
            </a:r>
            <a:r>
              <a:rPr lang="zh-CN" altLang="en-US" sz="2600" dirty="0">
                <a:latin typeface="华文隶书" panose="02010800040101010101" pitchFamily="2" charset="-122"/>
                <a:ea typeface="华文隶书" panose="02010800040101010101" pitchFamily="2" charset="-122"/>
                <a:cs typeface="微软雅黑" panose="020B0503020204020204" charset="-122"/>
              </a:rPr>
              <a:t>及其应用</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25" y="9525"/>
            <a:ext cx="12192000" cy="6858000"/>
          </a:xfrm>
          <a:prstGeom prst="rect">
            <a:avLst/>
          </a:prstGeom>
        </p:spPr>
      </p:pic>
      <p:grpSp>
        <p:nvGrpSpPr>
          <p:cNvPr id="7" name="组合 6"/>
          <p:cNvGrpSpPr/>
          <p:nvPr/>
        </p:nvGrpSpPr>
        <p:grpSpPr>
          <a:xfrm>
            <a:off x="5119714" y="1527822"/>
            <a:ext cx="6987595" cy="908330"/>
            <a:chOff x="-2084598" y="2234120"/>
            <a:chExt cx="8036634" cy="690823"/>
          </a:xfrm>
        </p:grpSpPr>
        <p:pic>
          <p:nvPicPr>
            <p:cNvPr id="8" name="图片" descr="9686622211428892416255.png"/>
            <p:cNvPicPr>
              <a:picLocks noChangeAspect="1" noChangeArrowheads="1"/>
            </p:cNvPicPr>
            <p:nvPr/>
          </p:nvPicPr>
          <p:blipFill>
            <a:blip r:embed="rId3">
              <a:extLst>
                <a:ext uri="{28A0092B-C50C-407E-A947-70E740481C1C}">
                  <a14:useLocalDpi xmlns:a14="http://schemas.microsoft.com/office/drawing/2010/main" val="0"/>
                </a:ext>
              </a:extLst>
            </a:blip>
            <a:srcRect l="2766" r="7205" b="57680"/>
            <a:stretch>
              <a:fillRect/>
            </a:stretch>
          </p:blipFill>
          <p:spPr bwMode="auto">
            <a:xfrm rot="10800000">
              <a:off x="-2020611" y="2239835"/>
              <a:ext cx="7972647" cy="92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descr="9686622211428892416255.png"/>
            <p:cNvPicPr>
              <a:picLocks noChangeAspect="1" noChangeArrowheads="1"/>
            </p:cNvPicPr>
            <p:nvPr/>
          </p:nvPicPr>
          <p:blipFill>
            <a:blip r:embed="rId3">
              <a:extLst>
                <a:ext uri="{28A0092B-C50C-407E-A947-70E740481C1C}">
                  <a14:useLocalDpi xmlns:a14="http://schemas.microsoft.com/office/drawing/2010/main" val="0"/>
                </a:ext>
              </a:extLst>
            </a:blip>
            <a:srcRect l="2766" r="7205" b="57680"/>
            <a:stretch>
              <a:fillRect/>
            </a:stretch>
          </p:blipFill>
          <p:spPr bwMode="auto">
            <a:xfrm rot="10800000">
              <a:off x="-2084598" y="2833165"/>
              <a:ext cx="7968224" cy="91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曲线"/>
            <p:cNvSpPr/>
            <p:nvPr/>
          </p:nvSpPr>
          <p:spPr bwMode="auto">
            <a:xfrm>
              <a:off x="-1443996" y="2234120"/>
              <a:ext cx="1804781" cy="619125"/>
            </a:xfrm>
            <a:custGeom>
              <a:avLst/>
              <a:gdLst>
                <a:gd name="T0" fmla="*/ 0 w 21600"/>
                <a:gd name="T1" fmla="*/ 0 h 21600"/>
                <a:gd name="T2" fmla="*/ 21600 w 21600"/>
                <a:gd name="T3" fmla="*/ 21600 h 21600"/>
              </a:gdLst>
              <a:ahLst/>
              <a:cxnLst/>
              <a:rect l="T0" t="T1" r="T2" b="T3"/>
              <a:pathLst>
                <a:path w="21600" h="21600">
                  <a:moveTo>
                    <a:pt x="0" y="21600"/>
                  </a:moveTo>
                  <a:lnTo>
                    <a:pt x="6591" y="289"/>
                  </a:lnTo>
                  <a:lnTo>
                    <a:pt x="21600" y="0"/>
                  </a:lnTo>
                  <a:lnTo>
                    <a:pt x="14746" y="21600"/>
                  </a:lnTo>
                  <a:lnTo>
                    <a:pt x="0" y="21600"/>
                  </a:lnTo>
                  <a:close/>
                </a:path>
              </a:pathLst>
            </a:custGeom>
            <a:solidFill>
              <a:srgbClr val="00A39B"/>
            </a:solidFill>
            <a:ln>
              <a:noFill/>
            </a:ln>
            <a:extLst>
              <a:ext uri="{91240B29-F687-4F45-9708-019B960494DF}">
                <a14:hiddenLine xmlns:a14="http://schemas.microsoft.com/office/drawing/2010/main" w="25400">
                  <a:solidFill>
                    <a:srgbClr val="000000"/>
                  </a:solidFill>
                  <a:miter lim="800000"/>
                  <a:headEnd/>
                  <a:tailEnd/>
                </a14:hiddenLine>
              </a:ext>
            </a:extLst>
          </p:spPr>
          <p:txBody>
            <a:bodyPr lIns="102870" tIns="51435" rIns="102870" bIns="51435"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700" b="1" dirty="0">
                <a:solidFill>
                  <a:srgbClr val="FFFFFF"/>
                </a:solidFill>
                <a:latin typeface="Calibri" panose="020F0502020204030204" pitchFamily="34" charset="0"/>
              </a:endParaRPr>
            </a:p>
          </p:txBody>
        </p:sp>
      </p:grpSp>
      <p:sp>
        <p:nvSpPr>
          <p:cNvPr id="12" name="矩形 11"/>
          <p:cNvSpPr/>
          <p:nvPr/>
        </p:nvSpPr>
        <p:spPr>
          <a:xfrm>
            <a:off x="7210154" y="1695298"/>
            <a:ext cx="3893108" cy="451406"/>
          </a:xfrm>
          <a:prstGeom prst="rect">
            <a:avLst/>
          </a:prstGeom>
        </p:spPr>
        <p:txBody>
          <a:bodyPr wrap="square">
            <a:spAutoFit/>
          </a:bodyPr>
          <a:lstStyle/>
          <a:p>
            <a:pPr>
              <a:lnSpc>
                <a:spcPts val="2800"/>
              </a:lnSpc>
            </a:pPr>
            <a:r>
              <a:rPr lang="zh-CN" altLang="en-US" sz="2600" dirty="0" smtClean="0">
                <a:latin typeface="华文隶书" panose="02010800040101010101" pitchFamily="2" charset="-122"/>
                <a:ea typeface="华文隶书" panose="02010800040101010101" pitchFamily="2" charset="-122"/>
                <a:cs typeface="微软雅黑" panose="020B0503020204020204" charset="-122"/>
              </a:rPr>
              <a:t>测力传感器中的敏感元件</a:t>
            </a:r>
            <a:endParaRPr lang="zh-CN" altLang="en-US" sz="2600" dirty="0">
              <a:latin typeface="华文隶书" panose="02010800040101010101" pitchFamily="2" charset="-122"/>
              <a:ea typeface="华文隶书" panose="02010800040101010101" pitchFamily="2" charset="-122"/>
              <a:cs typeface="微软雅黑" panose="020B0503020204020204" charset="-122"/>
            </a:endParaRPr>
          </a:p>
        </p:txBody>
      </p:sp>
      <p:sp>
        <p:nvSpPr>
          <p:cNvPr id="13" name="矩形 12"/>
          <p:cNvSpPr/>
          <p:nvPr/>
        </p:nvSpPr>
        <p:spPr>
          <a:xfrm>
            <a:off x="6103478" y="1726540"/>
            <a:ext cx="606356" cy="451406"/>
          </a:xfrm>
          <a:prstGeom prst="rect">
            <a:avLst/>
          </a:prstGeom>
        </p:spPr>
        <p:txBody>
          <a:bodyPr wrap="square">
            <a:spAutoFit/>
          </a:bodyPr>
          <a:lstStyle/>
          <a:p>
            <a:pPr algn="l" fontAlgn="auto">
              <a:lnSpc>
                <a:spcPts val="2800"/>
              </a:lnSpc>
              <a:buClrTx/>
              <a:buSzTx/>
              <a:buFontTx/>
            </a:pPr>
            <a:r>
              <a:rPr lang="zh-CN" altLang="en-US" sz="2700" dirty="0">
                <a:solidFill>
                  <a:schemeClr val="bg1"/>
                </a:solidFill>
                <a:latin typeface="微软雅黑" panose="020B0503020204020204" charset="-122"/>
                <a:ea typeface="微软雅黑" panose="020B0503020204020204" charset="-122"/>
                <a:cs typeface="微软雅黑" panose="020B0503020204020204" charset="-122"/>
              </a:rPr>
              <a:t>一</a:t>
            </a:r>
          </a:p>
        </p:txBody>
      </p:sp>
      <p:sp>
        <p:nvSpPr>
          <p:cNvPr id="175" name="矩形 174"/>
          <p:cNvSpPr/>
          <p:nvPr/>
        </p:nvSpPr>
        <p:spPr>
          <a:xfrm>
            <a:off x="5821697" y="4979281"/>
            <a:ext cx="606356" cy="451406"/>
          </a:xfrm>
          <a:prstGeom prst="rect">
            <a:avLst/>
          </a:prstGeom>
        </p:spPr>
        <p:txBody>
          <a:bodyPr wrap="square">
            <a:spAutoFit/>
          </a:bodyPr>
          <a:lstStyle/>
          <a:p>
            <a:pPr algn="l" fontAlgn="auto">
              <a:lnSpc>
                <a:spcPts val="2800"/>
              </a:lnSpc>
              <a:buClrTx/>
              <a:buSzTx/>
              <a:buFontTx/>
            </a:pPr>
            <a:r>
              <a:rPr lang="zh-CN" altLang="en-US" sz="2700" dirty="0">
                <a:solidFill>
                  <a:schemeClr val="bg1"/>
                </a:solidFill>
                <a:latin typeface="微软雅黑" panose="020B0503020204020204" charset="-122"/>
                <a:ea typeface="微软雅黑" panose="020B0503020204020204" charset="-122"/>
                <a:cs typeface="微软雅黑" panose="020B0503020204020204" charset="-122"/>
              </a:rPr>
              <a:t>三</a:t>
            </a:r>
          </a:p>
        </p:txBody>
      </p:sp>
      <p:grpSp>
        <p:nvGrpSpPr>
          <p:cNvPr id="29" name="组合 28"/>
          <p:cNvGrpSpPr/>
          <p:nvPr/>
        </p:nvGrpSpPr>
        <p:grpSpPr>
          <a:xfrm>
            <a:off x="5082049" y="3085040"/>
            <a:ext cx="7059162" cy="804489"/>
            <a:chOff x="-2084598" y="2234120"/>
            <a:chExt cx="8036634" cy="690823"/>
          </a:xfrm>
        </p:grpSpPr>
        <p:pic>
          <p:nvPicPr>
            <p:cNvPr id="30" name="图片" descr="9686622211428892416255.png"/>
            <p:cNvPicPr>
              <a:picLocks noChangeAspect="1" noChangeArrowheads="1"/>
            </p:cNvPicPr>
            <p:nvPr/>
          </p:nvPicPr>
          <p:blipFill>
            <a:blip r:embed="rId3">
              <a:extLst>
                <a:ext uri="{28A0092B-C50C-407E-A947-70E740481C1C}">
                  <a14:useLocalDpi xmlns:a14="http://schemas.microsoft.com/office/drawing/2010/main" val="0"/>
                </a:ext>
              </a:extLst>
            </a:blip>
            <a:srcRect l="2766" r="7205" b="57680"/>
            <a:stretch>
              <a:fillRect/>
            </a:stretch>
          </p:blipFill>
          <p:spPr bwMode="auto">
            <a:xfrm rot="10800000">
              <a:off x="-2020611" y="2239835"/>
              <a:ext cx="7972647" cy="92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图片" descr="9686622211428892416255.png"/>
            <p:cNvPicPr>
              <a:picLocks noChangeAspect="1" noChangeArrowheads="1"/>
            </p:cNvPicPr>
            <p:nvPr/>
          </p:nvPicPr>
          <p:blipFill>
            <a:blip r:embed="rId3">
              <a:extLst>
                <a:ext uri="{28A0092B-C50C-407E-A947-70E740481C1C}">
                  <a14:useLocalDpi xmlns:a14="http://schemas.microsoft.com/office/drawing/2010/main" val="0"/>
                </a:ext>
              </a:extLst>
            </a:blip>
            <a:srcRect l="2766" r="7205" b="57680"/>
            <a:stretch>
              <a:fillRect/>
            </a:stretch>
          </p:blipFill>
          <p:spPr bwMode="auto">
            <a:xfrm rot="10800000">
              <a:off x="-2084598" y="2833165"/>
              <a:ext cx="7968224" cy="91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曲线"/>
            <p:cNvSpPr/>
            <p:nvPr/>
          </p:nvSpPr>
          <p:spPr bwMode="auto">
            <a:xfrm>
              <a:off x="-1443996" y="2234120"/>
              <a:ext cx="1804781" cy="619125"/>
            </a:xfrm>
            <a:custGeom>
              <a:avLst/>
              <a:gdLst>
                <a:gd name="T0" fmla="*/ 0 w 21600"/>
                <a:gd name="T1" fmla="*/ 0 h 21600"/>
                <a:gd name="T2" fmla="*/ 21600 w 21600"/>
                <a:gd name="T3" fmla="*/ 21600 h 21600"/>
              </a:gdLst>
              <a:ahLst/>
              <a:cxnLst/>
              <a:rect l="T0" t="T1" r="T2" b="T3"/>
              <a:pathLst>
                <a:path w="21600" h="21600">
                  <a:moveTo>
                    <a:pt x="0" y="21600"/>
                  </a:moveTo>
                  <a:lnTo>
                    <a:pt x="6591" y="289"/>
                  </a:lnTo>
                  <a:lnTo>
                    <a:pt x="21600" y="0"/>
                  </a:lnTo>
                  <a:lnTo>
                    <a:pt x="14746" y="21600"/>
                  </a:lnTo>
                  <a:lnTo>
                    <a:pt x="0" y="21600"/>
                  </a:lnTo>
                  <a:close/>
                </a:path>
              </a:pathLst>
            </a:custGeom>
            <a:solidFill>
              <a:srgbClr val="00A39B"/>
            </a:solidFill>
            <a:ln>
              <a:noFill/>
            </a:ln>
            <a:extLst>
              <a:ext uri="{91240B29-F687-4F45-9708-019B960494DF}">
                <a14:hiddenLine xmlns:a14="http://schemas.microsoft.com/office/drawing/2010/main" w="25400">
                  <a:solidFill>
                    <a:srgbClr val="000000"/>
                  </a:solidFill>
                  <a:miter lim="800000"/>
                  <a:headEnd/>
                  <a:tailEnd/>
                </a14:hiddenLine>
              </a:ext>
            </a:extLst>
          </p:spPr>
          <p:txBody>
            <a:bodyPr lIns="102870" tIns="51435" rIns="102870" bIns="51435"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700" b="1" dirty="0">
                <a:solidFill>
                  <a:srgbClr val="FFFFFF"/>
                </a:solidFill>
                <a:latin typeface="Calibri" panose="020F0502020204030204" pitchFamily="34" charset="0"/>
              </a:endParaRPr>
            </a:p>
          </p:txBody>
        </p:sp>
      </p:grpSp>
      <p:sp>
        <p:nvSpPr>
          <p:cNvPr id="33" name="矩形 32"/>
          <p:cNvSpPr/>
          <p:nvPr/>
        </p:nvSpPr>
        <p:spPr>
          <a:xfrm>
            <a:off x="6148593" y="3244330"/>
            <a:ext cx="606356" cy="451406"/>
          </a:xfrm>
          <a:prstGeom prst="rect">
            <a:avLst/>
          </a:prstGeom>
        </p:spPr>
        <p:txBody>
          <a:bodyPr wrap="square">
            <a:spAutoFit/>
          </a:bodyPr>
          <a:lstStyle/>
          <a:p>
            <a:pPr algn="l" fontAlgn="auto">
              <a:lnSpc>
                <a:spcPts val="2800"/>
              </a:lnSpc>
              <a:buClrTx/>
              <a:buSzTx/>
              <a:buFontTx/>
            </a:pPr>
            <a:r>
              <a:rPr lang="zh-CN" altLang="en-US" sz="2700" dirty="0">
                <a:solidFill>
                  <a:schemeClr val="bg1"/>
                </a:solidFill>
                <a:latin typeface="微软雅黑" panose="020B0503020204020204" charset="-122"/>
                <a:ea typeface="微软雅黑" panose="020B0503020204020204" charset="-122"/>
                <a:cs typeface="微软雅黑" panose="020B0503020204020204" charset="-122"/>
              </a:rPr>
              <a:t>二</a:t>
            </a:r>
          </a:p>
        </p:txBody>
      </p:sp>
      <p:sp>
        <p:nvSpPr>
          <p:cNvPr id="34" name="矩形 33"/>
          <p:cNvSpPr/>
          <p:nvPr/>
        </p:nvSpPr>
        <p:spPr>
          <a:xfrm>
            <a:off x="7230936" y="3251254"/>
            <a:ext cx="4180014" cy="451406"/>
          </a:xfrm>
          <a:prstGeom prst="rect">
            <a:avLst/>
          </a:prstGeom>
        </p:spPr>
        <p:txBody>
          <a:bodyPr wrap="square">
            <a:spAutoFit/>
          </a:bodyPr>
          <a:lstStyle/>
          <a:p>
            <a:pPr>
              <a:lnSpc>
                <a:spcPts val="2800"/>
              </a:lnSpc>
            </a:pPr>
            <a:r>
              <a:rPr lang="zh-CN" altLang="en-US" sz="2600" dirty="0" smtClean="0">
                <a:latin typeface="华文隶书" panose="02010800040101010101" pitchFamily="2" charset="-122"/>
                <a:ea typeface="华文隶书" panose="02010800040101010101" pitchFamily="2" charset="-122"/>
                <a:cs typeface="微软雅黑" panose="020B0503020204020204" charset="-122"/>
              </a:rPr>
              <a:t>电阻应变式传感器</a:t>
            </a:r>
            <a:r>
              <a:rPr lang="zh-CN" altLang="en-US" sz="2600" dirty="0">
                <a:latin typeface="华文隶书" panose="02010800040101010101" pitchFamily="2" charset="-122"/>
                <a:ea typeface="华文隶书" panose="02010800040101010101" pitchFamily="2" charset="-122"/>
                <a:cs typeface="微软雅黑" panose="020B0503020204020204" charset="-122"/>
              </a:rPr>
              <a:t>及其应用</a:t>
            </a:r>
          </a:p>
        </p:txBody>
      </p:sp>
      <p:grpSp>
        <p:nvGrpSpPr>
          <p:cNvPr id="18" name="组合 17"/>
          <p:cNvGrpSpPr/>
          <p:nvPr/>
        </p:nvGrpSpPr>
        <p:grpSpPr>
          <a:xfrm>
            <a:off x="5021735" y="4504377"/>
            <a:ext cx="7119476" cy="804489"/>
            <a:chOff x="-2084598" y="2234120"/>
            <a:chExt cx="8036634" cy="690823"/>
          </a:xfrm>
        </p:grpSpPr>
        <p:pic>
          <p:nvPicPr>
            <p:cNvPr id="19" name="图片" descr="9686622211428892416255.png"/>
            <p:cNvPicPr>
              <a:picLocks noChangeAspect="1" noChangeArrowheads="1"/>
            </p:cNvPicPr>
            <p:nvPr/>
          </p:nvPicPr>
          <p:blipFill>
            <a:blip r:embed="rId3">
              <a:extLst>
                <a:ext uri="{28A0092B-C50C-407E-A947-70E740481C1C}">
                  <a14:useLocalDpi xmlns:a14="http://schemas.microsoft.com/office/drawing/2010/main" val="0"/>
                </a:ext>
              </a:extLst>
            </a:blip>
            <a:srcRect l="2766" r="7205" b="57680"/>
            <a:stretch>
              <a:fillRect/>
            </a:stretch>
          </p:blipFill>
          <p:spPr bwMode="auto">
            <a:xfrm rot="10800000">
              <a:off x="-2020611" y="2239835"/>
              <a:ext cx="7972647" cy="92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descr="9686622211428892416255.png"/>
            <p:cNvPicPr>
              <a:picLocks noChangeAspect="1" noChangeArrowheads="1"/>
            </p:cNvPicPr>
            <p:nvPr/>
          </p:nvPicPr>
          <p:blipFill>
            <a:blip r:embed="rId3">
              <a:extLst>
                <a:ext uri="{28A0092B-C50C-407E-A947-70E740481C1C}">
                  <a14:useLocalDpi xmlns:a14="http://schemas.microsoft.com/office/drawing/2010/main" val="0"/>
                </a:ext>
              </a:extLst>
            </a:blip>
            <a:srcRect l="2766" r="7205" b="57680"/>
            <a:stretch>
              <a:fillRect/>
            </a:stretch>
          </p:blipFill>
          <p:spPr bwMode="auto">
            <a:xfrm rot="10800000">
              <a:off x="-2084598" y="2833165"/>
              <a:ext cx="7968224" cy="91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曲线"/>
            <p:cNvSpPr/>
            <p:nvPr/>
          </p:nvSpPr>
          <p:spPr bwMode="auto">
            <a:xfrm>
              <a:off x="-1443996" y="2234120"/>
              <a:ext cx="1804781" cy="619125"/>
            </a:xfrm>
            <a:custGeom>
              <a:avLst/>
              <a:gdLst>
                <a:gd name="T0" fmla="*/ 0 w 21600"/>
                <a:gd name="T1" fmla="*/ 0 h 21600"/>
                <a:gd name="T2" fmla="*/ 21600 w 21600"/>
                <a:gd name="T3" fmla="*/ 21600 h 21600"/>
              </a:gdLst>
              <a:ahLst/>
              <a:cxnLst/>
              <a:rect l="T0" t="T1" r="T2" b="T3"/>
              <a:pathLst>
                <a:path w="21600" h="21600">
                  <a:moveTo>
                    <a:pt x="0" y="21600"/>
                  </a:moveTo>
                  <a:lnTo>
                    <a:pt x="6591" y="289"/>
                  </a:lnTo>
                  <a:lnTo>
                    <a:pt x="21600" y="0"/>
                  </a:lnTo>
                  <a:lnTo>
                    <a:pt x="14746" y="21600"/>
                  </a:lnTo>
                  <a:lnTo>
                    <a:pt x="0" y="21600"/>
                  </a:lnTo>
                  <a:close/>
                </a:path>
              </a:pathLst>
            </a:custGeom>
            <a:solidFill>
              <a:srgbClr val="00A39B"/>
            </a:solidFill>
            <a:ln>
              <a:noFill/>
            </a:ln>
            <a:extLst>
              <a:ext uri="{91240B29-F687-4F45-9708-019B960494DF}">
                <a14:hiddenLine xmlns:a14="http://schemas.microsoft.com/office/drawing/2010/main" w="25400">
                  <a:solidFill>
                    <a:srgbClr val="000000"/>
                  </a:solidFill>
                  <a:miter lim="800000"/>
                  <a:headEnd/>
                  <a:tailEnd/>
                </a14:hiddenLine>
              </a:ext>
            </a:extLst>
          </p:spPr>
          <p:txBody>
            <a:bodyPr lIns="102870" tIns="51435" rIns="102870" bIns="51435"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700" b="1" dirty="0">
                <a:solidFill>
                  <a:srgbClr val="FFFFFF"/>
                </a:solidFill>
                <a:latin typeface="Calibri" panose="020F0502020204030204" pitchFamily="34" charset="0"/>
              </a:endParaRPr>
            </a:p>
          </p:txBody>
        </p:sp>
      </p:grpSp>
      <p:sp>
        <p:nvSpPr>
          <p:cNvPr id="22" name="矩形 21"/>
          <p:cNvSpPr/>
          <p:nvPr/>
        </p:nvSpPr>
        <p:spPr>
          <a:xfrm>
            <a:off x="6111093" y="4645017"/>
            <a:ext cx="606356" cy="451406"/>
          </a:xfrm>
          <a:prstGeom prst="rect">
            <a:avLst/>
          </a:prstGeom>
        </p:spPr>
        <p:txBody>
          <a:bodyPr wrap="square">
            <a:spAutoFit/>
          </a:bodyPr>
          <a:lstStyle/>
          <a:p>
            <a:pPr algn="l" fontAlgn="auto">
              <a:lnSpc>
                <a:spcPts val="2800"/>
              </a:lnSpc>
              <a:buClrTx/>
              <a:buSzTx/>
              <a:buFontTx/>
            </a:pPr>
            <a:r>
              <a:rPr lang="zh-CN" altLang="en-US" sz="2700" dirty="0">
                <a:solidFill>
                  <a:schemeClr val="bg1"/>
                </a:solidFill>
                <a:latin typeface="微软雅黑" panose="020B0503020204020204" charset="-122"/>
                <a:ea typeface="微软雅黑" panose="020B0503020204020204" charset="-122"/>
                <a:cs typeface="微软雅黑" panose="020B0503020204020204" charset="-122"/>
              </a:rPr>
              <a:t>三</a:t>
            </a:r>
          </a:p>
        </p:txBody>
      </p:sp>
      <p:sp>
        <p:nvSpPr>
          <p:cNvPr id="23" name="矩形 22"/>
          <p:cNvSpPr/>
          <p:nvPr/>
        </p:nvSpPr>
        <p:spPr>
          <a:xfrm>
            <a:off x="7208722" y="4661066"/>
            <a:ext cx="3894540" cy="461665"/>
          </a:xfrm>
          <a:prstGeom prst="rect">
            <a:avLst/>
          </a:prstGeom>
        </p:spPr>
        <p:txBody>
          <a:bodyPr wrap="square">
            <a:spAutoFit/>
          </a:bodyPr>
          <a:lstStyle/>
          <a:p>
            <a:pPr>
              <a:lnSpc>
                <a:spcPts val="2800"/>
              </a:lnSpc>
            </a:pPr>
            <a:r>
              <a:rPr lang="zh-CN" altLang="en-US" sz="2600" dirty="0" smtClean="0">
                <a:latin typeface="华文隶书" panose="02010800040101010101" pitchFamily="2" charset="-122"/>
                <a:ea typeface="华文隶书" panose="02010800040101010101" pitchFamily="2" charset="-122"/>
                <a:cs typeface="微软雅黑" panose="020B0503020204020204" charset="-122"/>
              </a:rPr>
              <a:t>压电式传感器</a:t>
            </a:r>
            <a:r>
              <a:rPr lang="zh-CN" altLang="en-US" sz="2600" dirty="0">
                <a:latin typeface="华文隶书" panose="02010800040101010101" pitchFamily="2" charset="-122"/>
                <a:ea typeface="华文隶书" panose="02010800040101010101" pitchFamily="2" charset="-122"/>
                <a:cs typeface="微软雅黑" panose="020B0503020204020204" charset="-122"/>
              </a:rPr>
              <a:t>及其应用</a:t>
            </a:r>
          </a:p>
        </p:txBody>
      </p:sp>
      <p:sp>
        <p:nvSpPr>
          <p:cNvPr id="24" name="矩形 23"/>
          <p:cNvSpPr/>
          <p:nvPr/>
        </p:nvSpPr>
        <p:spPr>
          <a:xfrm>
            <a:off x="5225827" y="1485348"/>
            <a:ext cx="6711516" cy="814058"/>
          </a:xfrm>
          <a:prstGeom prst="rect">
            <a:avLst/>
          </a:prstGeom>
          <a:noFill/>
          <a:ln w="76200">
            <a:solidFill>
              <a:srgbClr val="CD2A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965051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2692569" y="3295293"/>
            <a:ext cx="7695284" cy="769441"/>
          </a:xfrm>
          <a:prstGeom prst="rect">
            <a:avLst/>
          </a:prstGeom>
          <a:noFill/>
        </p:spPr>
        <p:txBody>
          <a:bodyPr wrap="square" rtlCol="0">
            <a:spAutoFit/>
          </a:bodyPr>
          <a:lstStyle/>
          <a:p>
            <a:r>
              <a:rPr lang="zh-CN" altLang="en-US" sz="4400" b="1" dirty="0">
                <a:solidFill>
                  <a:srgbClr val="008B8F"/>
                </a:solidFill>
                <a:latin typeface="华文行楷" panose="02010800040101010101" pitchFamily="2" charset="-122"/>
                <a:ea typeface="华文行楷" panose="02010800040101010101" pitchFamily="2" charset="-122"/>
              </a:rPr>
              <a:t>一</a:t>
            </a:r>
            <a:r>
              <a:rPr lang="zh-CN" altLang="en-US" sz="4400" b="1" dirty="0" smtClean="0">
                <a:solidFill>
                  <a:srgbClr val="008B8F"/>
                </a:solidFill>
                <a:latin typeface="华文行楷" panose="02010800040101010101" pitchFamily="2" charset="-122"/>
                <a:ea typeface="华文行楷" panose="02010800040101010101" pitchFamily="2" charset="-122"/>
              </a:rPr>
              <a:t>、测力传感器中的敏感元件</a:t>
            </a:r>
            <a:endParaRPr lang="zh-CN" altLang="en-US" sz="4400" b="1" dirty="0">
              <a:solidFill>
                <a:srgbClr val="008B8F"/>
              </a:solidFill>
              <a:latin typeface="华文行楷" panose="02010800040101010101" pitchFamily="2" charset="-122"/>
              <a:ea typeface="华文行楷" panose="02010800040101010101" pitchFamily="2"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343400"/>
            <a:ext cx="12192000" cy="2924485"/>
          </a:xfrm>
          <a:prstGeom prst="rect">
            <a:avLst/>
          </a:prstGeom>
        </p:spPr>
      </p:pic>
      <p:pic>
        <p:nvPicPr>
          <p:cNvPr id="4" name="图片 3"/>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9642764" y="27710"/>
            <a:ext cx="2549236" cy="1510000"/>
          </a:xfrm>
          <a:prstGeom prst="rect">
            <a:avLst/>
          </a:prstGeom>
        </p:spPr>
      </p:pic>
      <p:sp>
        <p:nvSpPr>
          <p:cNvPr id="6" name="矩形 5"/>
          <p:cNvSpPr/>
          <p:nvPr/>
        </p:nvSpPr>
        <p:spPr>
          <a:xfrm>
            <a:off x="144573" y="755000"/>
            <a:ext cx="8494633" cy="923330"/>
          </a:xfrm>
          <a:prstGeom prst="rect">
            <a:avLst/>
          </a:prstGeom>
          <a:noFill/>
        </p:spPr>
        <p:txBody>
          <a:bodyPr wrap="none" lIns="91440" tIns="45720" rIns="91440" bIns="45720">
            <a:spAutoFit/>
          </a:bodyPr>
          <a:lstStyle/>
          <a:p>
            <a:pPr algn="ctr"/>
            <a:r>
              <a:rPr lang="zh-CN" altLang="en-US" sz="54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华文隶书" panose="02010800040101010101" pitchFamily="2" charset="-122"/>
                <a:ea typeface="华文隶书" panose="02010800040101010101" pitchFamily="2" charset="-122"/>
              </a:rPr>
              <a:t>传感器与智能检测技术应用</a:t>
            </a:r>
            <a:endParaRPr lang="zh-CN" altLang="en-US" sz="54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华文隶书" panose="02010800040101010101" pitchFamily="2" charset="-122"/>
              <a:ea typeface="华文隶书" panose="02010800040101010101"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内容页(修改第二稿)"/>
          <p:cNvPicPr>
            <a:picLocks noChangeAspect="1"/>
          </p:cNvPicPr>
          <p:nvPr/>
        </p:nvPicPr>
        <p:blipFill>
          <a:blip r:embed="rId4"/>
          <a:stretch>
            <a:fillRect/>
          </a:stretch>
        </p:blipFill>
        <p:spPr>
          <a:xfrm>
            <a:off x="0" y="-8732"/>
            <a:ext cx="12192000" cy="6858000"/>
          </a:xfrm>
          <a:prstGeom prst="rect">
            <a:avLst/>
          </a:prstGeom>
        </p:spPr>
      </p:pic>
      <p:sp>
        <p:nvSpPr>
          <p:cNvPr id="5" name="矩形 4"/>
          <p:cNvSpPr/>
          <p:nvPr/>
        </p:nvSpPr>
        <p:spPr>
          <a:xfrm>
            <a:off x="693419" y="2027579"/>
            <a:ext cx="4345307" cy="2785378"/>
          </a:xfrm>
          <a:prstGeom prst="rect">
            <a:avLst/>
          </a:prstGeom>
          <a:ln>
            <a:solidFill>
              <a:srgbClr val="92D050"/>
            </a:solidFill>
          </a:ln>
        </p:spPr>
        <p:txBody>
          <a:bodyPr wrap="square">
            <a:spAutoFit/>
          </a:bodyPr>
          <a:lstStyle/>
          <a:p>
            <a:pPr algn="just">
              <a:lnSpc>
                <a:spcPts val="3000"/>
              </a:lnSpc>
            </a:pPr>
            <a:r>
              <a:rPr lang="zh-CN" altLang="en-US" dirty="0" smtClean="0">
                <a:latin typeface="华文隶书" panose="02010800040101010101" pitchFamily="2" charset="-122"/>
                <a:ea typeface="华文隶书" panose="02010800040101010101" pitchFamily="2" charset="-122"/>
                <a:cs typeface="微软雅黑" panose="020B0503020204020204" charset="-122"/>
                <a:sym typeface="+mn-ea"/>
              </a:rPr>
              <a:t>力敏传感器是使用很广泛的一种传感器。它是生产过程中自动化检测的重要部件。它的种类很多，有直接将力变换为电量的如压电式、压阻式等，有经弹性敏感元件或其它敏感元件变换后再转换成电量的如电阻式、电容式和电感式等。它主要用于两个方面：测力和称重。</a:t>
            </a:r>
            <a:endParaRPr lang="zh-CN" altLang="en-US" dirty="0">
              <a:latin typeface="华文隶书" panose="02010800040101010101" pitchFamily="2" charset="-122"/>
              <a:ea typeface="华文隶书" panose="02010800040101010101" pitchFamily="2" charset="-122"/>
              <a:cs typeface="微软雅黑" panose="020B0503020204020204" charset="-122"/>
              <a:sym typeface="+mn-ea"/>
            </a:endParaRPr>
          </a:p>
        </p:txBody>
      </p:sp>
      <p:sp>
        <p:nvSpPr>
          <p:cNvPr id="9" name="矩形 8"/>
          <p:cNvSpPr/>
          <p:nvPr/>
        </p:nvSpPr>
        <p:spPr>
          <a:xfrm>
            <a:off x="693419" y="167990"/>
            <a:ext cx="3906289" cy="453970"/>
          </a:xfrm>
          <a:prstGeom prst="rect">
            <a:avLst/>
          </a:prstGeom>
        </p:spPr>
        <p:txBody>
          <a:bodyPr wrap="square">
            <a:spAutoFit/>
          </a:bodyPr>
          <a:lstStyle/>
          <a:p>
            <a:pPr>
              <a:lnSpc>
                <a:spcPts val="2800"/>
              </a:lnSpc>
            </a:pPr>
            <a:r>
              <a:rPr lang="zh-CN" altLang="en-US" sz="2000" spc="200" dirty="0" smtClean="0">
                <a:solidFill>
                  <a:schemeClr val="tx1"/>
                </a:solidFill>
                <a:uFillTx/>
                <a:latin typeface="华文隶书" panose="02010800040101010101" pitchFamily="2" charset="-122"/>
                <a:ea typeface="华文隶书" panose="02010800040101010101" pitchFamily="2" charset="-122"/>
                <a:cs typeface="微软雅黑" panose="020B0503020204020204" charset="-122"/>
                <a:sym typeface="+mn-ea"/>
              </a:rPr>
              <a:t>一、</a:t>
            </a:r>
            <a:r>
              <a:rPr lang="zh-CN" altLang="en-US" sz="2000" dirty="0" smtClean="0">
                <a:latin typeface="华文隶书" panose="02010800040101010101" pitchFamily="2" charset="-122"/>
                <a:ea typeface="华文隶书" panose="02010800040101010101" pitchFamily="2" charset="-122"/>
                <a:cs typeface="微软雅黑" panose="020B0503020204020204" charset="-122"/>
              </a:rPr>
              <a:t>测力传感器中的敏感元件</a:t>
            </a:r>
            <a:endParaRPr lang="zh-CN" altLang="en-US" sz="2000" dirty="0">
              <a:latin typeface="华文隶书" panose="02010800040101010101" pitchFamily="2" charset="-122"/>
              <a:ea typeface="华文隶书" panose="02010800040101010101" pitchFamily="2" charset="-122"/>
              <a:cs typeface="微软雅黑" panose="020B0503020204020204" charset="-122"/>
            </a:endParaRPr>
          </a:p>
        </p:txBody>
      </p:sp>
      <p:sp>
        <p:nvSpPr>
          <p:cNvPr id="13" name="矩形 12"/>
          <p:cNvSpPr/>
          <p:nvPr/>
        </p:nvSpPr>
        <p:spPr>
          <a:xfrm>
            <a:off x="693419" y="1010412"/>
            <a:ext cx="3537922" cy="488595"/>
          </a:xfrm>
          <a:prstGeom prst="rect">
            <a:avLst/>
          </a:prstGeom>
          <a:solidFill>
            <a:schemeClr val="accent3">
              <a:lumMod val="40000"/>
              <a:lumOff val="60000"/>
            </a:schemeClr>
          </a:solidFill>
        </p:spPr>
        <p:style>
          <a:lnRef idx="1">
            <a:schemeClr val="accent4"/>
          </a:lnRef>
          <a:fillRef idx="2">
            <a:schemeClr val="accent4"/>
          </a:fillRef>
          <a:effectRef idx="1">
            <a:schemeClr val="accent4"/>
          </a:effectRef>
          <a:fontRef idx="minor">
            <a:schemeClr val="dk1"/>
          </a:fontRef>
        </p:style>
        <p:txBody>
          <a:bodyPr wrap="square">
            <a:spAutoFit/>
          </a:bodyPr>
          <a:lstStyle/>
          <a:p>
            <a:pPr indent="431800" algn="just">
              <a:lnSpc>
                <a:spcPts val="3000"/>
              </a:lnSpc>
            </a:pPr>
            <a:r>
              <a:rPr lang="en-US" altLang="zh-CN" sz="2800" b="1" dirty="0" smtClean="0">
                <a:latin typeface="华文行楷" panose="02010800040101010101" pitchFamily="2" charset="-122"/>
                <a:ea typeface="华文行楷" panose="02010800040101010101" pitchFamily="2" charset="-122"/>
                <a:cs typeface="微软雅黑" panose="020B0503020204020204" charset="-122"/>
              </a:rPr>
              <a:t>1.</a:t>
            </a:r>
            <a:r>
              <a:rPr lang="zh-CN" altLang="en-US" sz="2800" b="1" dirty="0" smtClean="0">
                <a:latin typeface="华文行楷" panose="02010800040101010101" pitchFamily="2" charset="-122"/>
                <a:ea typeface="华文行楷" panose="02010800040101010101" pitchFamily="2" charset="-122"/>
                <a:cs typeface="微软雅黑" panose="020B0503020204020204" charset="-122"/>
              </a:rPr>
              <a:t>力敏传感器</a:t>
            </a:r>
            <a:endParaRPr lang="zh-CN" altLang="en-US" sz="2800" b="1" dirty="0">
              <a:latin typeface="华文行楷" panose="02010800040101010101" pitchFamily="2" charset="-122"/>
              <a:ea typeface="华文行楷" panose="02010800040101010101" pitchFamily="2" charset="-122"/>
              <a:cs typeface="微软雅黑" panose="020B0503020204020204" charset="-122"/>
            </a:endParaRPr>
          </a:p>
        </p:txBody>
      </p:sp>
      <p:sp>
        <p:nvSpPr>
          <p:cNvPr id="25" name="矩形 24"/>
          <p:cNvSpPr/>
          <p:nvPr/>
        </p:nvSpPr>
        <p:spPr>
          <a:xfrm>
            <a:off x="6955007" y="1145064"/>
            <a:ext cx="3293893" cy="523220"/>
          </a:xfrm>
          <a:prstGeom prst="rect">
            <a:avLst/>
          </a:prstGeom>
        </p:spPr>
        <p:txBody>
          <a:bodyPr vert="horz" wrap="square">
            <a:spAutoFit/>
          </a:bodyPr>
          <a:lstStyle/>
          <a:p>
            <a:r>
              <a:rPr lang="zh-CN" altLang="en-US" sz="2800" dirty="0" smtClean="0">
                <a:latin typeface="华文隶书" panose="02010800040101010101" pitchFamily="2" charset="-122"/>
                <a:ea typeface="华文隶书" panose="02010800040101010101" pitchFamily="2" charset="-122"/>
                <a:cs typeface="Times New Roman" panose="02020603050405020304" pitchFamily="18" charset="0"/>
              </a:rPr>
              <a:t>电子台秤工作演示</a:t>
            </a:r>
            <a:endParaRPr lang="zh-CN" altLang="en-US" sz="2800" dirty="0">
              <a:latin typeface="华文隶书" panose="02010800040101010101" pitchFamily="2" charset="-122"/>
              <a:ea typeface="华文隶书" panose="02010800040101010101" pitchFamily="2" charset="-122"/>
              <a:cs typeface="Times New Roman" panose="02020603050405020304" pitchFamily="18" charset="0"/>
            </a:endParaRPr>
          </a:p>
        </p:txBody>
      </p:sp>
      <p:pic>
        <p:nvPicPr>
          <p:cNvPr id="3" name="电子台秤工作演示">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862637" y="1771650"/>
            <a:ext cx="5634037" cy="4225528"/>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内容页(修改第二稿)"/>
          <p:cNvPicPr>
            <a:picLocks noChangeAspect="1"/>
          </p:cNvPicPr>
          <p:nvPr/>
        </p:nvPicPr>
        <p:blipFill>
          <a:blip r:embed="rId2"/>
          <a:stretch>
            <a:fillRect/>
          </a:stretch>
        </p:blipFill>
        <p:spPr>
          <a:xfrm>
            <a:off x="0" y="-8732"/>
            <a:ext cx="12192000" cy="6858000"/>
          </a:xfrm>
          <a:prstGeom prst="rect">
            <a:avLst/>
          </a:prstGeom>
        </p:spPr>
      </p:pic>
      <p:sp>
        <p:nvSpPr>
          <p:cNvPr id="9" name="矩形 8"/>
          <p:cNvSpPr/>
          <p:nvPr/>
        </p:nvSpPr>
        <p:spPr>
          <a:xfrm>
            <a:off x="693419" y="167990"/>
            <a:ext cx="3906289" cy="453970"/>
          </a:xfrm>
          <a:prstGeom prst="rect">
            <a:avLst/>
          </a:prstGeom>
        </p:spPr>
        <p:txBody>
          <a:bodyPr wrap="square">
            <a:spAutoFit/>
          </a:bodyPr>
          <a:lstStyle/>
          <a:p>
            <a:pPr>
              <a:lnSpc>
                <a:spcPts val="2800"/>
              </a:lnSpc>
            </a:pPr>
            <a:r>
              <a:rPr lang="zh-CN" altLang="en-US" sz="2000" spc="200" dirty="0" smtClean="0">
                <a:solidFill>
                  <a:schemeClr val="tx1"/>
                </a:solidFill>
                <a:uFillTx/>
                <a:latin typeface="华文隶书" panose="02010800040101010101" pitchFamily="2" charset="-122"/>
                <a:ea typeface="华文隶书" panose="02010800040101010101" pitchFamily="2" charset="-122"/>
                <a:cs typeface="微软雅黑" panose="020B0503020204020204" charset="-122"/>
                <a:sym typeface="+mn-ea"/>
              </a:rPr>
              <a:t>一、</a:t>
            </a:r>
            <a:r>
              <a:rPr lang="zh-CN" altLang="en-US" sz="2000" dirty="0" smtClean="0">
                <a:latin typeface="华文隶书" panose="02010800040101010101" pitchFamily="2" charset="-122"/>
                <a:ea typeface="华文隶书" panose="02010800040101010101" pitchFamily="2" charset="-122"/>
                <a:cs typeface="微软雅黑" panose="020B0503020204020204" charset="-122"/>
              </a:rPr>
              <a:t>测力传感器中的敏感元件</a:t>
            </a:r>
            <a:endParaRPr lang="zh-CN" altLang="en-US" sz="2000" dirty="0">
              <a:latin typeface="华文隶书" panose="02010800040101010101" pitchFamily="2" charset="-122"/>
              <a:ea typeface="华文隶书" panose="02010800040101010101" pitchFamily="2" charset="-122"/>
              <a:cs typeface="微软雅黑" panose="020B0503020204020204" charset="-122"/>
            </a:endParaRPr>
          </a:p>
        </p:txBody>
      </p:sp>
      <p:sp>
        <p:nvSpPr>
          <p:cNvPr id="13" name="矩形 12"/>
          <p:cNvSpPr/>
          <p:nvPr/>
        </p:nvSpPr>
        <p:spPr>
          <a:xfrm>
            <a:off x="693419" y="1010412"/>
            <a:ext cx="3537922" cy="488595"/>
          </a:xfrm>
          <a:prstGeom prst="rect">
            <a:avLst/>
          </a:prstGeom>
          <a:solidFill>
            <a:schemeClr val="accent3">
              <a:lumMod val="40000"/>
              <a:lumOff val="60000"/>
            </a:schemeClr>
          </a:solidFill>
        </p:spPr>
        <p:style>
          <a:lnRef idx="1">
            <a:schemeClr val="accent4"/>
          </a:lnRef>
          <a:fillRef idx="2">
            <a:schemeClr val="accent4"/>
          </a:fillRef>
          <a:effectRef idx="1">
            <a:schemeClr val="accent4"/>
          </a:effectRef>
          <a:fontRef idx="minor">
            <a:schemeClr val="dk1"/>
          </a:fontRef>
        </p:style>
        <p:txBody>
          <a:bodyPr wrap="square">
            <a:spAutoFit/>
          </a:bodyPr>
          <a:lstStyle/>
          <a:p>
            <a:pPr indent="431800" algn="just">
              <a:lnSpc>
                <a:spcPts val="3000"/>
              </a:lnSpc>
            </a:pPr>
            <a:r>
              <a:rPr lang="en-US" altLang="zh-CN" sz="2800" b="1" dirty="0" smtClean="0">
                <a:latin typeface="华文行楷" panose="02010800040101010101" pitchFamily="2" charset="-122"/>
                <a:ea typeface="华文行楷" panose="02010800040101010101" pitchFamily="2" charset="-122"/>
                <a:cs typeface="微软雅黑" panose="020B0503020204020204" charset="-122"/>
              </a:rPr>
              <a:t>1.</a:t>
            </a:r>
            <a:r>
              <a:rPr lang="zh-CN" altLang="en-US" sz="2800" b="1" dirty="0" smtClean="0">
                <a:latin typeface="华文行楷" panose="02010800040101010101" pitchFamily="2" charset="-122"/>
                <a:ea typeface="华文行楷" panose="02010800040101010101" pitchFamily="2" charset="-122"/>
                <a:cs typeface="微软雅黑" panose="020B0503020204020204" charset="-122"/>
              </a:rPr>
              <a:t>力敏传感器</a:t>
            </a:r>
            <a:endParaRPr lang="zh-CN" altLang="en-US" sz="2800" b="1" dirty="0">
              <a:latin typeface="华文行楷" panose="02010800040101010101" pitchFamily="2" charset="-122"/>
              <a:ea typeface="华文行楷" panose="02010800040101010101" pitchFamily="2" charset="-122"/>
              <a:cs typeface="微软雅黑" panose="020B0503020204020204" charset="-122"/>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8542" y="2159226"/>
            <a:ext cx="3914775" cy="3152775"/>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44565" y="2159225"/>
            <a:ext cx="3914775" cy="3152775"/>
          </a:xfrm>
          <a:prstGeom prst="rect">
            <a:avLst/>
          </a:prstGeom>
        </p:spPr>
      </p:pic>
      <p:sp>
        <p:nvSpPr>
          <p:cNvPr id="10" name="矩形 9"/>
          <p:cNvSpPr/>
          <p:nvPr/>
        </p:nvSpPr>
        <p:spPr>
          <a:xfrm>
            <a:off x="1302021" y="5449000"/>
            <a:ext cx="3527816" cy="523220"/>
          </a:xfrm>
          <a:prstGeom prst="rect">
            <a:avLst/>
          </a:prstGeom>
        </p:spPr>
        <p:txBody>
          <a:bodyPr vert="horz" wrap="square">
            <a:spAutoFit/>
          </a:bodyPr>
          <a:lstStyle/>
          <a:p>
            <a:r>
              <a:rPr lang="zh-CN" altLang="en-US" sz="2800" dirty="0" smtClean="0">
                <a:latin typeface="华文隶书" panose="02010800040101010101" pitchFamily="2" charset="-122"/>
                <a:ea typeface="华文隶书" panose="02010800040101010101" pitchFamily="2" charset="-122"/>
                <a:cs typeface="Times New Roman" panose="02020603050405020304" pitchFamily="18" charset="0"/>
              </a:rPr>
              <a:t>电子</a:t>
            </a:r>
            <a:r>
              <a:rPr lang="zh-CN" altLang="en-US" sz="2800" dirty="0">
                <a:latin typeface="华文隶书" panose="02010800040101010101" pitchFamily="2" charset="-122"/>
                <a:ea typeface="华文隶书" panose="02010800040101010101" pitchFamily="2" charset="-122"/>
                <a:cs typeface="Times New Roman" panose="02020603050405020304" pitchFamily="18" charset="0"/>
              </a:rPr>
              <a:t>吊车</a:t>
            </a:r>
            <a:r>
              <a:rPr lang="zh-CN" altLang="en-US" sz="2800" dirty="0" smtClean="0">
                <a:latin typeface="华文隶书" panose="02010800040101010101" pitchFamily="2" charset="-122"/>
                <a:ea typeface="华文隶书" panose="02010800040101010101" pitchFamily="2" charset="-122"/>
                <a:cs typeface="Times New Roman" panose="02020603050405020304" pitchFamily="18" charset="0"/>
              </a:rPr>
              <a:t>秤工作原理</a:t>
            </a:r>
            <a:endParaRPr lang="zh-CN" altLang="en-US" sz="2800" dirty="0">
              <a:latin typeface="华文隶书" panose="02010800040101010101" pitchFamily="2" charset="-122"/>
              <a:ea typeface="华文隶书" panose="02010800040101010101" pitchFamily="2" charset="-122"/>
              <a:cs typeface="Times New Roman" panose="02020603050405020304" pitchFamily="18" charset="0"/>
            </a:endParaRPr>
          </a:p>
        </p:txBody>
      </p:sp>
      <p:sp>
        <p:nvSpPr>
          <p:cNvPr id="11" name="矩形 10"/>
          <p:cNvSpPr/>
          <p:nvPr/>
        </p:nvSpPr>
        <p:spPr>
          <a:xfrm>
            <a:off x="6838044" y="5449000"/>
            <a:ext cx="3527816" cy="523220"/>
          </a:xfrm>
          <a:prstGeom prst="rect">
            <a:avLst/>
          </a:prstGeom>
        </p:spPr>
        <p:txBody>
          <a:bodyPr vert="horz" wrap="square">
            <a:spAutoFit/>
          </a:bodyPr>
          <a:lstStyle/>
          <a:p>
            <a:r>
              <a:rPr lang="zh-CN" altLang="en-US" sz="2800" dirty="0" smtClean="0">
                <a:latin typeface="华文隶书" panose="02010800040101010101" pitchFamily="2" charset="-122"/>
                <a:ea typeface="华文隶书" panose="02010800040101010101" pitchFamily="2" charset="-122"/>
                <a:cs typeface="Times New Roman" panose="02020603050405020304" pitchFamily="18" charset="0"/>
              </a:rPr>
              <a:t>电子</a:t>
            </a:r>
            <a:r>
              <a:rPr lang="zh-CN" altLang="en-US" sz="2800" dirty="0" smtClean="0">
                <a:latin typeface="华文隶书" panose="02010800040101010101" pitchFamily="2" charset="-122"/>
                <a:ea typeface="华文隶书" panose="02010800040101010101" pitchFamily="2" charset="-122"/>
                <a:cs typeface="Times New Roman" panose="02020603050405020304" pitchFamily="18" charset="0"/>
              </a:rPr>
              <a:t>皮带</a:t>
            </a:r>
            <a:r>
              <a:rPr lang="zh-CN" altLang="en-US" sz="2800" dirty="0" smtClean="0">
                <a:latin typeface="华文隶书" panose="02010800040101010101" pitchFamily="2" charset="-122"/>
                <a:ea typeface="华文隶书" panose="02010800040101010101" pitchFamily="2" charset="-122"/>
                <a:cs typeface="Times New Roman" panose="02020603050405020304" pitchFamily="18" charset="0"/>
              </a:rPr>
              <a:t>秤工作原理</a:t>
            </a:r>
            <a:endParaRPr lang="zh-CN" altLang="en-US" sz="2800" dirty="0">
              <a:latin typeface="华文隶书" panose="02010800040101010101" pitchFamily="2" charset="-122"/>
              <a:ea typeface="华文隶书" panose="02010800040101010101" pitchFamily="2" charset="-122"/>
              <a:cs typeface="Times New Roman" panose="02020603050405020304" pitchFamily="18" charset="0"/>
            </a:endParaRPr>
          </a:p>
        </p:txBody>
      </p:sp>
    </p:spTree>
    <p:extLst>
      <p:ext uri="{BB962C8B-B14F-4D97-AF65-F5344CB8AC3E}">
        <p14:creationId xmlns:p14="http://schemas.microsoft.com/office/powerpoint/2010/main" val="379322778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内容页(修改第二稿)"/>
          <p:cNvPicPr>
            <a:picLocks noChangeAspect="1"/>
          </p:cNvPicPr>
          <p:nvPr/>
        </p:nvPicPr>
        <p:blipFill>
          <a:blip r:embed="rId2"/>
          <a:stretch>
            <a:fillRect/>
          </a:stretch>
        </p:blipFill>
        <p:spPr>
          <a:xfrm>
            <a:off x="0" y="0"/>
            <a:ext cx="12192000" cy="6858000"/>
          </a:xfrm>
          <a:prstGeom prst="rect">
            <a:avLst/>
          </a:prstGeom>
        </p:spPr>
      </p:pic>
      <p:sp>
        <p:nvSpPr>
          <p:cNvPr id="9" name="矩形 8"/>
          <p:cNvSpPr/>
          <p:nvPr/>
        </p:nvSpPr>
        <p:spPr>
          <a:xfrm>
            <a:off x="693419" y="167990"/>
            <a:ext cx="3906289" cy="453970"/>
          </a:xfrm>
          <a:prstGeom prst="rect">
            <a:avLst/>
          </a:prstGeom>
        </p:spPr>
        <p:txBody>
          <a:bodyPr wrap="square">
            <a:spAutoFit/>
          </a:bodyPr>
          <a:lstStyle/>
          <a:p>
            <a:pPr>
              <a:lnSpc>
                <a:spcPts val="2800"/>
              </a:lnSpc>
            </a:pPr>
            <a:r>
              <a:rPr lang="zh-CN" altLang="en-US" sz="2000" spc="200" dirty="0">
                <a:latin typeface="华文隶书" panose="02010800040101010101" pitchFamily="2" charset="-122"/>
                <a:ea typeface="华文隶书" panose="02010800040101010101" pitchFamily="2" charset="-122"/>
                <a:cs typeface="微软雅黑" panose="020B0503020204020204" charset="-122"/>
                <a:sym typeface="+mn-ea"/>
              </a:rPr>
              <a:t>一、</a:t>
            </a:r>
            <a:r>
              <a:rPr lang="zh-CN" altLang="en-US" sz="2000" dirty="0">
                <a:latin typeface="华文隶书" panose="02010800040101010101" pitchFamily="2" charset="-122"/>
                <a:ea typeface="华文隶书" panose="02010800040101010101" pitchFamily="2" charset="-122"/>
                <a:cs typeface="微软雅黑" panose="020B0503020204020204" charset="-122"/>
              </a:rPr>
              <a:t>测力传感器中的敏感元件</a:t>
            </a:r>
          </a:p>
        </p:txBody>
      </p:sp>
      <p:sp>
        <p:nvSpPr>
          <p:cNvPr id="13" name="矩形 12"/>
          <p:cNvSpPr/>
          <p:nvPr/>
        </p:nvSpPr>
        <p:spPr>
          <a:xfrm>
            <a:off x="693419" y="1010412"/>
            <a:ext cx="5345431" cy="488595"/>
          </a:xfrm>
          <a:prstGeom prst="rect">
            <a:avLst/>
          </a:prstGeom>
          <a:solidFill>
            <a:schemeClr val="accent3">
              <a:lumMod val="40000"/>
              <a:lumOff val="60000"/>
            </a:schemeClr>
          </a:solidFill>
        </p:spPr>
        <p:style>
          <a:lnRef idx="1">
            <a:schemeClr val="accent4"/>
          </a:lnRef>
          <a:fillRef idx="2">
            <a:schemeClr val="accent4"/>
          </a:fillRef>
          <a:effectRef idx="1">
            <a:schemeClr val="accent4"/>
          </a:effectRef>
          <a:fontRef idx="minor">
            <a:schemeClr val="dk1"/>
          </a:fontRef>
        </p:style>
        <p:txBody>
          <a:bodyPr wrap="square">
            <a:spAutoFit/>
          </a:bodyPr>
          <a:lstStyle/>
          <a:p>
            <a:pPr indent="431800" algn="just">
              <a:lnSpc>
                <a:spcPts val="3000"/>
              </a:lnSpc>
            </a:pPr>
            <a:r>
              <a:rPr lang="en-US" altLang="zh-CN" sz="2800" b="1" dirty="0" smtClean="0">
                <a:latin typeface="华文行楷" panose="02010800040101010101" pitchFamily="2" charset="-122"/>
                <a:ea typeface="华文行楷" panose="02010800040101010101" pitchFamily="2" charset="-122"/>
                <a:cs typeface="微软雅黑" panose="020B0503020204020204" charset="-122"/>
              </a:rPr>
              <a:t>2.</a:t>
            </a:r>
            <a:r>
              <a:rPr lang="zh-CN" altLang="en-US" sz="2800" b="1" dirty="0">
                <a:latin typeface="华文行楷" panose="02010800040101010101" pitchFamily="2" charset="-122"/>
                <a:ea typeface="华文行楷" panose="02010800040101010101" pitchFamily="2" charset="-122"/>
                <a:cs typeface="微软雅黑" panose="020B0503020204020204" charset="-122"/>
              </a:rPr>
              <a:t>测力传感器的弹性敏感元件</a:t>
            </a:r>
          </a:p>
        </p:txBody>
      </p:sp>
      <p:sp>
        <p:nvSpPr>
          <p:cNvPr id="8" name="矩形 7"/>
          <p:cNvSpPr/>
          <p:nvPr/>
        </p:nvSpPr>
        <p:spPr>
          <a:xfrm>
            <a:off x="693419" y="1847798"/>
            <a:ext cx="10888981" cy="1242648"/>
          </a:xfrm>
          <a:prstGeom prst="rect">
            <a:avLst/>
          </a:prstGeom>
          <a:ln>
            <a:solidFill>
              <a:srgbClr val="92D050"/>
            </a:solidFill>
          </a:ln>
        </p:spPr>
        <p:txBody>
          <a:bodyPr wrap="square">
            <a:spAutoFit/>
          </a:bodyPr>
          <a:lstStyle/>
          <a:p>
            <a:pPr algn="just">
              <a:lnSpc>
                <a:spcPts val="3000"/>
              </a:lnSpc>
            </a:pPr>
            <a:r>
              <a:rPr lang="zh-CN" altLang="en-US" sz="2400" b="1" dirty="0" smtClean="0">
                <a:latin typeface="华文隶书" panose="02010800040101010101" pitchFamily="2" charset="-122"/>
                <a:ea typeface="华文隶书" panose="02010800040101010101" pitchFamily="2" charset="-122"/>
                <a:cs typeface="微软雅黑" panose="020B0503020204020204" charset="-122"/>
                <a:sym typeface="+mn-ea"/>
              </a:rPr>
              <a:t>弹簧</a:t>
            </a:r>
            <a:r>
              <a:rPr lang="zh-CN" altLang="en-US" sz="2400" b="1" dirty="0">
                <a:latin typeface="华文隶书" panose="02010800040101010101" pitchFamily="2" charset="-122"/>
                <a:ea typeface="华文隶书" panose="02010800040101010101" pitchFamily="2" charset="-122"/>
                <a:cs typeface="微软雅黑" panose="020B0503020204020204" charset="-122"/>
                <a:sym typeface="+mn-ea"/>
              </a:rPr>
              <a:t>管压力表的组成</a:t>
            </a:r>
            <a:r>
              <a:rPr lang="zh-CN" altLang="en-US" sz="2400" dirty="0">
                <a:latin typeface="华文隶书" panose="02010800040101010101" pitchFamily="2" charset="-122"/>
                <a:ea typeface="华文隶书" panose="02010800040101010101" pitchFamily="2" charset="-122"/>
                <a:cs typeface="微软雅黑" panose="020B0503020204020204" charset="-122"/>
                <a:sym typeface="+mn-ea"/>
              </a:rPr>
              <a:t>：弹簧管是弹性敏感元件，它能感受压力并产生自身的弹性变形。当被测压力作用于弹簧管时，弹簧管便产生相应的变形，通过机械传动机构，使标尺指针偏移角度，从而得到压力的数值</a:t>
            </a:r>
            <a:r>
              <a:rPr lang="zh-CN" altLang="en-US" sz="2400" dirty="0" smtClean="0">
                <a:latin typeface="华文隶书" panose="02010800040101010101" pitchFamily="2" charset="-122"/>
                <a:ea typeface="华文隶书" panose="02010800040101010101" pitchFamily="2" charset="-122"/>
                <a:cs typeface="微软雅黑" panose="020B0503020204020204" charset="-122"/>
                <a:sym typeface="+mn-ea"/>
              </a:rPr>
              <a:t>。</a:t>
            </a:r>
            <a:endParaRPr lang="zh-CN" altLang="en-US" sz="2400" dirty="0">
              <a:latin typeface="华文隶书" panose="02010800040101010101" pitchFamily="2" charset="-122"/>
              <a:ea typeface="华文隶书" panose="02010800040101010101" pitchFamily="2" charset="-122"/>
              <a:cs typeface="微软雅黑" panose="020B0503020204020204" charset="-122"/>
              <a:sym typeface="+mn-ea"/>
            </a:endParaRPr>
          </a:p>
        </p:txBody>
      </p:sp>
      <p:pic>
        <p:nvPicPr>
          <p:cNvPr id="10" name="Picture 10" descr="重量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693419" y="3603824"/>
            <a:ext cx="5783581" cy="101132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11" name="矩形 10"/>
          <p:cNvSpPr/>
          <p:nvPr/>
        </p:nvSpPr>
        <p:spPr>
          <a:xfrm>
            <a:off x="2154552" y="5128529"/>
            <a:ext cx="2861313" cy="338554"/>
          </a:xfrm>
          <a:prstGeom prst="rect">
            <a:avLst/>
          </a:prstGeom>
        </p:spPr>
        <p:txBody>
          <a:bodyPr wrap="square">
            <a:spAutoFit/>
          </a:bodyPr>
          <a:lstStyle/>
          <a:p>
            <a:r>
              <a:rPr lang="zh-CN" altLang="en-US" sz="1600" dirty="0" smtClean="0">
                <a:latin typeface="华文隶书" panose="02010800040101010101" pitchFamily="2" charset="-122"/>
                <a:ea typeface="华文隶书" panose="02010800040101010101" pitchFamily="2" charset="-122"/>
                <a:cs typeface="Times New Roman" panose="02020603050405020304" pitchFamily="18" charset="0"/>
              </a:rPr>
              <a:t>图</a:t>
            </a:r>
            <a:r>
              <a:rPr lang="en-US" altLang="zh-CN" sz="1600" dirty="0" smtClean="0">
                <a:latin typeface="华文隶书" panose="02010800040101010101" pitchFamily="2" charset="-122"/>
                <a:ea typeface="华文隶书" panose="02010800040101010101" pitchFamily="2" charset="-122"/>
                <a:cs typeface="Times New Roman" panose="02020603050405020304" pitchFamily="18" charset="0"/>
              </a:rPr>
              <a:t>1 </a:t>
            </a:r>
            <a:r>
              <a:rPr lang="zh-CN" altLang="en-US" sz="1600" dirty="0" smtClean="0">
                <a:latin typeface="华文隶书" panose="02010800040101010101" pitchFamily="2" charset="-122"/>
                <a:ea typeface="华文隶书" panose="02010800040101010101" pitchFamily="2" charset="-122"/>
                <a:cs typeface="Times New Roman" panose="02020603050405020304" pitchFamily="18" charset="0"/>
              </a:rPr>
              <a:t>弹簧</a:t>
            </a:r>
            <a:r>
              <a:rPr lang="zh-CN" altLang="en-US" sz="1600" dirty="0">
                <a:latin typeface="华文隶书" panose="02010800040101010101" pitchFamily="2" charset="-122"/>
                <a:ea typeface="华文隶书" panose="02010800040101010101" pitchFamily="2" charset="-122"/>
                <a:cs typeface="Times New Roman" panose="02020603050405020304" pitchFamily="18" charset="0"/>
              </a:rPr>
              <a:t>管压力表的组成框图 </a:t>
            </a:r>
          </a:p>
        </p:txBody>
      </p:sp>
      <p:pic>
        <p:nvPicPr>
          <p:cNvPr id="5" name="图片 4"/>
          <p:cNvPicPr>
            <a:picLocks noChangeAspect="1"/>
          </p:cNvPicPr>
          <p:nvPr/>
        </p:nvPicPr>
        <p:blipFill rotWithShape="1">
          <a:blip r:embed="rId4"/>
          <a:srcRect b="8237"/>
          <a:stretch/>
        </p:blipFill>
        <p:spPr>
          <a:xfrm>
            <a:off x="7620644" y="3330940"/>
            <a:ext cx="3427711" cy="2568420"/>
          </a:xfrm>
          <a:prstGeom prst="rect">
            <a:avLst/>
          </a:prstGeom>
          <a:ln>
            <a:solidFill>
              <a:schemeClr val="bg2"/>
            </a:solidFill>
          </a:ln>
        </p:spPr>
      </p:pic>
      <p:sp>
        <p:nvSpPr>
          <p:cNvPr id="14" name="矩形 13"/>
          <p:cNvSpPr/>
          <p:nvPr/>
        </p:nvSpPr>
        <p:spPr>
          <a:xfrm>
            <a:off x="8107677" y="5997420"/>
            <a:ext cx="2484123" cy="338554"/>
          </a:xfrm>
          <a:prstGeom prst="rect">
            <a:avLst/>
          </a:prstGeom>
        </p:spPr>
        <p:txBody>
          <a:bodyPr wrap="square">
            <a:spAutoFit/>
          </a:bodyPr>
          <a:lstStyle/>
          <a:p>
            <a:r>
              <a:rPr lang="zh-CN" altLang="en-US" sz="1600" dirty="0" smtClean="0">
                <a:latin typeface="华文隶书" panose="02010800040101010101" pitchFamily="2" charset="-122"/>
                <a:ea typeface="华文隶书" panose="02010800040101010101" pitchFamily="2" charset="-122"/>
                <a:cs typeface="Times New Roman" panose="02020603050405020304" pitchFamily="18" charset="0"/>
              </a:rPr>
              <a:t>图</a:t>
            </a:r>
            <a:r>
              <a:rPr lang="en-US" altLang="zh-CN" sz="1600" dirty="0" smtClean="0">
                <a:latin typeface="华文隶书" panose="02010800040101010101" pitchFamily="2" charset="-122"/>
                <a:ea typeface="华文隶书" panose="02010800040101010101" pitchFamily="2" charset="-122"/>
                <a:cs typeface="Times New Roman" panose="02020603050405020304" pitchFamily="18" charset="0"/>
              </a:rPr>
              <a:t>2 </a:t>
            </a:r>
            <a:r>
              <a:rPr lang="zh-CN" altLang="en-US" sz="1600" dirty="0" smtClean="0">
                <a:latin typeface="华文隶书" panose="02010800040101010101" pitchFamily="2" charset="-122"/>
                <a:ea typeface="华文隶书" panose="02010800040101010101" pitchFamily="2" charset="-122"/>
                <a:cs typeface="Times New Roman" panose="02020603050405020304" pitchFamily="18" charset="0"/>
              </a:rPr>
              <a:t>弹簧</a:t>
            </a:r>
            <a:r>
              <a:rPr lang="zh-CN" altLang="en-US" sz="1600" dirty="0">
                <a:latin typeface="华文隶书" panose="02010800040101010101" pitchFamily="2" charset="-122"/>
                <a:ea typeface="华文隶书" panose="02010800040101010101" pitchFamily="2" charset="-122"/>
                <a:cs typeface="Times New Roman" panose="02020603050405020304" pitchFamily="18" charset="0"/>
              </a:rPr>
              <a:t>管</a:t>
            </a:r>
            <a:r>
              <a:rPr lang="zh-CN" altLang="en-US" sz="1600" dirty="0" smtClean="0">
                <a:latin typeface="华文隶书" panose="02010800040101010101" pitchFamily="2" charset="-122"/>
                <a:ea typeface="华文隶书" panose="02010800040101010101" pitchFamily="2" charset="-122"/>
                <a:cs typeface="Times New Roman" panose="02020603050405020304" pitchFamily="18" charset="0"/>
              </a:rPr>
              <a:t>压力表机构图</a:t>
            </a:r>
            <a:endParaRPr lang="zh-CN" altLang="en-US" sz="1600" dirty="0">
              <a:latin typeface="华文隶书" panose="02010800040101010101" pitchFamily="2" charset="-122"/>
              <a:ea typeface="华文隶书" panose="0201080004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内容页(修改第二稿)"/>
          <p:cNvPicPr>
            <a:picLocks noChangeAspect="1"/>
          </p:cNvPicPr>
          <p:nvPr/>
        </p:nvPicPr>
        <p:blipFill>
          <a:blip r:embed="rId3"/>
          <a:stretch>
            <a:fillRect/>
          </a:stretch>
        </p:blipFill>
        <p:spPr>
          <a:xfrm>
            <a:off x="0" y="0"/>
            <a:ext cx="12192000" cy="6858000"/>
          </a:xfrm>
          <a:prstGeom prst="rect">
            <a:avLst/>
          </a:prstGeom>
        </p:spPr>
      </p:pic>
      <p:sp>
        <p:nvSpPr>
          <p:cNvPr id="9" name="矩形 8"/>
          <p:cNvSpPr/>
          <p:nvPr/>
        </p:nvSpPr>
        <p:spPr>
          <a:xfrm>
            <a:off x="693419" y="167990"/>
            <a:ext cx="3906289" cy="453970"/>
          </a:xfrm>
          <a:prstGeom prst="rect">
            <a:avLst/>
          </a:prstGeom>
        </p:spPr>
        <p:txBody>
          <a:bodyPr wrap="square">
            <a:spAutoFit/>
          </a:bodyPr>
          <a:lstStyle/>
          <a:p>
            <a:pPr>
              <a:lnSpc>
                <a:spcPts val="2800"/>
              </a:lnSpc>
            </a:pPr>
            <a:r>
              <a:rPr lang="zh-CN" altLang="en-US" sz="2000" spc="200" dirty="0">
                <a:latin typeface="华文隶书" panose="02010800040101010101" pitchFamily="2" charset="-122"/>
                <a:ea typeface="华文隶书" panose="02010800040101010101" pitchFamily="2" charset="-122"/>
                <a:cs typeface="微软雅黑" panose="020B0503020204020204" charset="-122"/>
                <a:sym typeface="+mn-ea"/>
              </a:rPr>
              <a:t>一、</a:t>
            </a:r>
            <a:r>
              <a:rPr lang="zh-CN" altLang="en-US" sz="2000" dirty="0">
                <a:latin typeface="华文隶书" panose="02010800040101010101" pitchFamily="2" charset="-122"/>
                <a:ea typeface="华文隶书" panose="02010800040101010101" pitchFamily="2" charset="-122"/>
                <a:cs typeface="微软雅黑" panose="020B0503020204020204" charset="-122"/>
              </a:rPr>
              <a:t>测力传感器中的敏感元件</a:t>
            </a:r>
          </a:p>
        </p:txBody>
      </p:sp>
      <p:sp>
        <p:nvSpPr>
          <p:cNvPr id="13" name="矩形 12"/>
          <p:cNvSpPr/>
          <p:nvPr/>
        </p:nvSpPr>
        <p:spPr>
          <a:xfrm>
            <a:off x="693419" y="1010412"/>
            <a:ext cx="5345431" cy="488595"/>
          </a:xfrm>
          <a:prstGeom prst="rect">
            <a:avLst/>
          </a:prstGeom>
          <a:solidFill>
            <a:schemeClr val="accent3">
              <a:lumMod val="40000"/>
              <a:lumOff val="60000"/>
            </a:schemeClr>
          </a:solidFill>
        </p:spPr>
        <p:style>
          <a:lnRef idx="1">
            <a:schemeClr val="accent4"/>
          </a:lnRef>
          <a:fillRef idx="2">
            <a:schemeClr val="accent4"/>
          </a:fillRef>
          <a:effectRef idx="1">
            <a:schemeClr val="accent4"/>
          </a:effectRef>
          <a:fontRef idx="minor">
            <a:schemeClr val="dk1"/>
          </a:fontRef>
        </p:style>
        <p:txBody>
          <a:bodyPr wrap="square">
            <a:spAutoFit/>
          </a:bodyPr>
          <a:lstStyle/>
          <a:p>
            <a:pPr indent="431800" algn="just">
              <a:lnSpc>
                <a:spcPts val="3000"/>
              </a:lnSpc>
            </a:pPr>
            <a:r>
              <a:rPr lang="en-US" altLang="zh-CN" sz="2800" b="1" dirty="0" smtClean="0">
                <a:latin typeface="华文行楷" panose="02010800040101010101" pitchFamily="2" charset="-122"/>
                <a:ea typeface="华文行楷" panose="02010800040101010101" pitchFamily="2" charset="-122"/>
                <a:cs typeface="微软雅黑" panose="020B0503020204020204" charset="-122"/>
              </a:rPr>
              <a:t>2.</a:t>
            </a:r>
            <a:r>
              <a:rPr lang="zh-CN" altLang="en-US" sz="2800" b="1" dirty="0">
                <a:latin typeface="华文行楷" panose="02010800040101010101" pitchFamily="2" charset="-122"/>
                <a:ea typeface="华文行楷" panose="02010800040101010101" pitchFamily="2" charset="-122"/>
                <a:cs typeface="微软雅黑" panose="020B0503020204020204" charset="-122"/>
              </a:rPr>
              <a:t>测力传感器的弹性敏感元件</a:t>
            </a:r>
          </a:p>
        </p:txBody>
      </p:sp>
      <p:sp>
        <p:nvSpPr>
          <p:cNvPr id="8" name="矩形 7"/>
          <p:cNvSpPr/>
          <p:nvPr/>
        </p:nvSpPr>
        <p:spPr>
          <a:xfrm>
            <a:off x="693419" y="1847798"/>
            <a:ext cx="10888981" cy="1242648"/>
          </a:xfrm>
          <a:prstGeom prst="rect">
            <a:avLst/>
          </a:prstGeom>
          <a:ln>
            <a:solidFill>
              <a:srgbClr val="92D050"/>
            </a:solidFill>
          </a:ln>
        </p:spPr>
        <p:txBody>
          <a:bodyPr wrap="square">
            <a:spAutoFit/>
          </a:bodyPr>
          <a:lstStyle/>
          <a:p>
            <a:pPr algn="just">
              <a:lnSpc>
                <a:spcPts val="3000"/>
              </a:lnSpc>
            </a:pPr>
            <a:r>
              <a:rPr lang="zh-CN" altLang="en-US" sz="2400" b="1" dirty="0" smtClean="0">
                <a:latin typeface="华文隶书" panose="02010800040101010101" pitchFamily="2" charset="-122"/>
                <a:ea typeface="华文隶书" panose="02010800040101010101" pitchFamily="2" charset="-122"/>
                <a:cs typeface="微软雅黑" panose="020B0503020204020204" charset="-122"/>
                <a:sym typeface="+mn-ea"/>
              </a:rPr>
              <a:t>弹性</a:t>
            </a:r>
            <a:r>
              <a:rPr lang="zh-CN" altLang="en-US" sz="2400" b="1" dirty="0">
                <a:latin typeface="华文隶书" panose="02010800040101010101" pitchFamily="2" charset="-122"/>
                <a:ea typeface="华文隶书" panose="02010800040101010101" pitchFamily="2" charset="-122"/>
                <a:cs typeface="微软雅黑" panose="020B0503020204020204" charset="-122"/>
                <a:sym typeface="+mn-ea"/>
              </a:rPr>
              <a:t>敏感元件的基本概念：</a:t>
            </a:r>
            <a:r>
              <a:rPr lang="zh-CN" altLang="en-US" sz="2400" dirty="0">
                <a:latin typeface="华文隶书" panose="02010800040101010101" pitchFamily="2" charset="-122"/>
                <a:ea typeface="华文隶书" panose="02010800040101010101" pitchFamily="2" charset="-122"/>
                <a:cs typeface="微软雅黑" panose="020B0503020204020204" charset="-122"/>
                <a:sym typeface="+mn-ea"/>
              </a:rPr>
              <a:t>物体在外力作用下改变原来尺寸或形状的现象称为变形。如果变形后的物体在外力去除后又恢复原来形状的变形称为弹性变形。具有弹性变形特性的物体称为弹性元件</a:t>
            </a:r>
            <a:r>
              <a:rPr lang="zh-CN" altLang="en-US" sz="2400" dirty="0" smtClean="0">
                <a:latin typeface="华文隶书" panose="02010800040101010101" pitchFamily="2" charset="-122"/>
                <a:ea typeface="华文隶书" panose="02010800040101010101" pitchFamily="2" charset="-122"/>
                <a:cs typeface="微软雅黑" panose="020B0503020204020204" charset="-122"/>
                <a:sym typeface="+mn-ea"/>
              </a:rPr>
              <a:t>。</a:t>
            </a:r>
            <a:endParaRPr lang="zh-CN" altLang="en-US" sz="2400" dirty="0">
              <a:latin typeface="华文隶书" panose="02010800040101010101" pitchFamily="2" charset="-122"/>
              <a:ea typeface="华文隶书" panose="02010800040101010101" pitchFamily="2" charset="-122"/>
              <a:cs typeface="微软雅黑" panose="020B0503020204020204" charset="-122"/>
              <a:sym typeface="+mn-ea"/>
            </a:endParaRPr>
          </a:p>
        </p:txBody>
      </p:sp>
      <p:sp>
        <p:nvSpPr>
          <p:cNvPr id="12" name="AutoShape 12"/>
          <p:cNvSpPr>
            <a:spLocks/>
          </p:cNvSpPr>
          <p:nvPr/>
        </p:nvSpPr>
        <p:spPr bwMode="auto">
          <a:xfrm>
            <a:off x="793750" y="3529190"/>
            <a:ext cx="406400" cy="1270000"/>
          </a:xfrm>
          <a:prstGeom prst="leftBrace">
            <a:avLst>
              <a:gd name="adj1" fmla="val 26042"/>
              <a:gd name="adj2" fmla="val 50000"/>
            </a:avLst>
          </a:prstGeom>
          <a:noFill/>
          <a:ln w="12700">
            <a:solidFill>
              <a:srgbClr val="800000"/>
            </a:solidFill>
            <a:round/>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lvl1pPr eaLnBrk="0" hangingPunct="0">
              <a:defRPr>
                <a:solidFill>
                  <a:schemeClr val="tx1"/>
                </a:solidFill>
                <a:latin typeface="Garamond" panose="02020404030301010803" pitchFamily="18" charset="0"/>
                <a:ea typeface="宋体" panose="02010600030101010101" pitchFamily="2" charset="-122"/>
              </a:defRPr>
            </a:lvl1pPr>
            <a:lvl2pPr marL="742950" indent="-285750" eaLnBrk="0" hangingPunct="0">
              <a:defRPr>
                <a:solidFill>
                  <a:schemeClr val="tx1"/>
                </a:solidFill>
                <a:latin typeface="Garamond" panose="02020404030301010803" pitchFamily="18" charset="0"/>
                <a:ea typeface="宋体" panose="02010600030101010101" pitchFamily="2" charset="-122"/>
              </a:defRPr>
            </a:lvl2pPr>
            <a:lvl3pPr marL="1143000" indent="-228600" eaLnBrk="0" hangingPunct="0">
              <a:defRPr>
                <a:solidFill>
                  <a:schemeClr val="tx1"/>
                </a:solidFill>
                <a:latin typeface="Garamond" panose="02020404030301010803" pitchFamily="18" charset="0"/>
                <a:ea typeface="宋体" panose="02010600030101010101" pitchFamily="2" charset="-122"/>
              </a:defRPr>
            </a:lvl3pPr>
            <a:lvl4pPr marL="1600200" indent="-228600" eaLnBrk="0" hangingPunct="0">
              <a:defRPr>
                <a:solidFill>
                  <a:schemeClr val="tx1"/>
                </a:solidFill>
                <a:latin typeface="Garamond" panose="02020404030301010803" pitchFamily="18" charset="0"/>
                <a:ea typeface="宋体" panose="02010600030101010101" pitchFamily="2" charset="-122"/>
              </a:defRPr>
            </a:lvl4pPr>
            <a:lvl5pPr marL="2057400" indent="-228600" eaLnBrk="0" hangingPunct="0">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9pPr>
          </a:lstStyle>
          <a:p>
            <a:pPr eaLnBrk="1" hangingPunct="1"/>
            <a:endParaRPr lang="zh-CN" altLang="en-US"/>
          </a:p>
        </p:txBody>
      </p:sp>
      <p:sp>
        <p:nvSpPr>
          <p:cNvPr id="16" name="Rectangle 11" descr="10%"/>
          <p:cNvSpPr>
            <a:spLocks noChangeArrowheads="1"/>
          </p:cNvSpPr>
          <p:nvPr/>
        </p:nvSpPr>
        <p:spPr bwMode="auto">
          <a:xfrm>
            <a:off x="1200150" y="3641317"/>
            <a:ext cx="6502200" cy="1110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square" lIns="90000" tIns="46800" rIns="90000" bIns="46800" anchor="ctr">
            <a:spAutoFit/>
          </a:bodyPr>
          <a:lstStyle>
            <a:lvl1pPr eaLnBrk="0" hangingPunct="0">
              <a:defRPr>
                <a:solidFill>
                  <a:schemeClr val="tx1"/>
                </a:solidFill>
                <a:latin typeface="Garamond" panose="02020404030301010803" pitchFamily="18" charset="0"/>
                <a:ea typeface="宋体" panose="02010600030101010101" pitchFamily="2" charset="-122"/>
              </a:defRPr>
            </a:lvl1pPr>
            <a:lvl2pPr marL="742950" indent="-285750" eaLnBrk="0" hangingPunct="0">
              <a:defRPr>
                <a:solidFill>
                  <a:schemeClr val="tx1"/>
                </a:solidFill>
                <a:latin typeface="Garamond" panose="02020404030301010803" pitchFamily="18" charset="0"/>
                <a:ea typeface="宋体" panose="02010600030101010101" pitchFamily="2" charset="-122"/>
              </a:defRPr>
            </a:lvl2pPr>
            <a:lvl3pPr marL="1143000" indent="-228600" eaLnBrk="0" hangingPunct="0">
              <a:defRPr>
                <a:solidFill>
                  <a:schemeClr val="tx1"/>
                </a:solidFill>
                <a:latin typeface="Garamond" panose="02020404030301010803" pitchFamily="18" charset="0"/>
                <a:ea typeface="宋体" panose="02010600030101010101" pitchFamily="2" charset="-122"/>
              </a:defRPr>
            </a:lvl3pPr>
            <a:lvl4pPr marL="1600200" indent="-228600" eaLnBrk="0" hangingPunct="0">
              <a:defRPr>
                <a:solidFill>
                  <a:schemeClr val="tx1"/>
                </a:solidFill>
                <a:latin typeface="Garamond" panose="02020404030301010803" pitchFamily="18" charset="0"/>
                <a:ea typeface="宋体" panose="02010600030101010101" pitchFamily="2" charset="-122"/>
              </a:defRPr>
            </a:lvl4pPr>
            <a:lvl5pPr marL="2057400" indent="-228600" eaLnBrk="0" hangingPunct="0">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9pPr>
          </a:lstStyle>
          <a:p>
            <a:pPr eaLnBrk="1" hangingPunct="1"/>
            <a:r>
              <a:rPr kumimoji="1" lang="zh-CN" altLang="en-US" sz="2200" dirty="0">
                <a:latin typeface="华文隶书" panose="02010800040101010101" pitchFamily="2" charset="-122"/>
                <a:ea typeface="华文隶书" panose="02010800040101010101" pitchFamily="2" charset="-122"/>
                <a:cs typeface="Times New Roman" panose="02020603050405020304" pitchFamily="18" charset="0"/>
              </a:rPr>
              <a:t>（</a:t>
            </a:r>
            <a:r>
              <a:rPr kumimoji="1" lang="en-US" altLang="zh-CN" sz="2200" dirty="0">
                <a:latin typeface="华文隶书" panose="02010800040101010101" pitchFamily="2" charset="-122"/>
                <a:ea typeface="华文隶书" panose="02010800040101010101" pitchFamily="2" charset="-122"/>
                <a:cs typeface="Times New Roman" panose="02020603050405020304" pitchFamily="18" charset="0"/>
              </a:rPr>
              <a:t>1</a:t>
            </a:r>
            <a:r>
              <a:rPr kumimoji="1" lang="zh-CN" altLang="en-US" sz="2200" dirty="0">
                <a:latin typeface="华文隶书" panose="02010800040101010101" pitchFamily="2" charset="-122"/>
                <a:ea typeface="华文隶书" panose="02010800040101010101" pitchFamily="2" charset="-122"/>
                <a:cs typeface="Times New Roman" panose="02020603050405020304" pitchFamily="18" charset="0"/>
              </a:rPr>
              <a:t>）刚度：弹性元件产生单位变形所需的力</a:t>
            </a:r>
            <a:r>
              <a:rPr kumimoji="1" lang="zh-CN" altLang="en-US" sz="2200" dirty="0" smtClean="0">
                <a:latin typeface="华文隶书" panose="02010800040101010101" pitchFamily="2" charset="-122"/>
                <a:ea typeface="华文隶书" panose="02010800040101010101" pitchFamily="2" charset="-122"/>
                <a:cs typeface="Times New Roman" panose="02020603050405020304" pitchFamily="18" charset="0"/>
              </a:rPr>
              <a:t>。</a:t>
            </a:r>
            <a:endParaRPr kumimoji="1" lang="en-US" altLang="zh-CN" sz="2200" dirty="0" smtClean="0">
              <a:latin typeface="华文隶书" panose="02010800040101010101" pitchFamily="2" charset="-122"/>
              <a:ea typeface="华文隶书" panose="02010800040101010101" pitchFamily="2" charset="-122"/>
              <a:cs typeface="Times New Roman" panose="02020603050405020304" pitchFamily="18" charset="0"/>
            </a:endParaRPr>
          </a:p>
          <a:p>
            <a:pPr eaLnBrk="1" hangingPunct="1"/>
            <a:endParaRPr kumimoji="1" lang="zh-CN" altLang="en-US" sz="2200" dirty="0">
              <a:latin typeface="华文隶书" panose="02010800040101010101" pitchFamily="2" charset="-122"/>
              <a:ea typeface="华文隶书" panose="02010800040101010101" pitchFamily="2" charset="-122"/>
              <a:cs typeface="Times New Roman" panose="02020603050405020304" pitchFamily="18" charset="0"/>
            </a:endParaRPr>
          </a:p>
          <a:p>
            <a:pPr eaLnBrk="1" hangingPunct="1"/>
            <a:r>
              <a:rPr kumimoji="1" lang="zh-CN" altLang="en-US" sz="2200" dirty="0">
                <a:latin typeface="华文隶书" panose="02010800040101010101" pitchFamily="2" charset="-122"/>
                <a:ea typeface="华文隶书" panose="02010800040101010101" pitchFamily="2" charset="-122"/>
                <a:cs typeface="Times New Roman" panose="02020603050405020304" pitchFamily="18" charset="0"/>
              </a:rPr>
              <a:t>（</a:t>
            </a:r>
            <a:r>
              <a:rPr kumimoji="1" lang="en-US" altLang="zh-CN" sz="2200" dirty="0">
                <a:latin typeface="华文隶书" panose="02010800040101010101" pitchFamily="2" charset="-122"/>
                <a:ea typeface="华文隶书" panose="02010800040101010101" pitchFamily="2" charset="-122"/>
                <a:cs typeface="Times New Roman" panose="02020603050405020304" pitchFamily="18" charset="0"/>
              </a:rPr>
              <a:t>2</a:t>
            </a:r>
            <a:r>
              <a:rPr kumimoji="1" lang="zh-CN" altLang="en-US" sz="2200" dirty="0">
                <a:latin typeface="华文隶书" panose="02010800040101010101" pitchFamily="2" charset="-122"/>
                <a:ea typeface="华文隶书" panose="02010800040101010101" pitchFamily="2" charset="-122"/>
                <a:cs typeface="Times New Roman" panose="02020603050405020304" pitchFamily="18" charset="0"/>
              </a:rPr>
              <a:t>）灵敏度：在单位力作用下弹性元件产生的变形。</a:t>
            </a:r>
          </a:p>
        </p:txBody>
      </p:sp>
      <p:graphicFrame>
        <p:nvGraphicFramePr>
          <p:cNvPr id="17" name="Object 4"/>
          <p:cNvGraphicFramePr>
            <a:graphicFrameLocks noChangeAspect="1"/>
          </p:cNvGraphicFramePr>
          <p:nvPr>
            <p:extLst>
              <p:ext uri="{D42A27DB-BD31-4B8C-83A1-F6EECF244321}">
                <p14:modId xmlns:p14="http://schemas.microsoft.com/office/powerpoint/2010/main" val="3803842792"/>
              </p:ext>
            </p:extLst>
          </p:nvPr>
        </p:nvGraphicFramePr>
        <p:xfrm>
          <a:off x="7866064" y="3377737"/>
          <a:ext cx="2144712" cy="709840"/>
        </p:xfrm>
        <a:graphic>
          <a:graphicData uri="http://schemas.openxmlformats.org/presentationml/2006/ole">
            <mc:AlternateContent xmlns:mc="http://schemas.openxmlformats.org/markup-compatibility/2006">
              <mc:Choice xmlns:v="urn:schemas-microsoft-com:vml" Requires="v">
                <p:oleObj spid="_x0000_s7188" name="公式" r:id="rId4" imgW="1434960" imgH="431640" progId="Equation.3">
                  <p:embed/>
                </p:oleObj>
              </mc:Choice>
              <mc:Fallback>
                <p:oleObj name="公式" r:id="rId4" imgW="1434960" imgH="431640" progId="Equation.3">
                  <p:embed/>
                  <p:pic>
                    <p:nvPicPr>
                      <p:cNvPr id="2050" name="Object 4"/>
                      <p:cNvPicPr>
                        <a:picLocks noChangeAspect="1" noChangeArrowheads="1"/>
                      </p:cNvPicPr>
                      <p:nvPr/>
                    </p:nvPicPr>
                    <p:blipFill>
                      <a:blip r:embed="rId5"/>
                      <a:srcRect/>
                      <a:stretch>
                        <a:fillRect/>
                      </a:stretch>
                    </p:blipFill>
                    <p:spPr bwMode="auto">
                      <a:xfrm>
                        <a:off x="7866064" y="3377737"/>
                        <a:ext cx="2144712" cy="709840"/>
                      </a:xfrm>
                      <a:prstGeom prst="rect">
                        <a:avLst/>
                      </a:prstGeom>
                      <a:noFill/>
                      <a:ln>
                        <a:noFill/>
                      </a:ln>
                      <a:effectLst/>
                    </p:spPr>
                  </p:pic>
                </p:oleObj>
              </mc:Fallback>
            </mc:AlternateContent>
          </a:graphicData>
        </a:graphic>
      </p:graphicFrame>
      <p:graphicFrame>
        <p:nvGraphicFramePr>
          <p:cNvPr id="18" name="Object 13"/>
          <p:cNvGraphicFramePr>
            <a:graphicFrameLocks noChangeAspect="1"/>
          </p:cNvGraphicFramePr>
          <p:nvPr>
            <p:extLst>
              <p:ext uri="{D42A27DB-BD31-4B8C-83A1-F6EECF244321}">
                <p14:modId xmlns:p14="http://schemas.microsoft.com/office/powerpoint/2010/main" val="760686357"/>
              </p:ext>
            </p:extLst>
          </p:nvPr>
        </p:nvGraphicFramePr>
        <p:xfrm>
          <a:off x="8230709" y="4254647"/>
          <a:ext cx="1415421" cy="700525"/>
        </p:xfrm>
        <a:graphic>
          <a:graphicData uri="http://schemas.openxmlformats.org/presentationml/2006/ole">
            <mc:AlternateContent xmlns:mc="http://schemas.openxmlformats.org/markup-compatibility/2006">
              <mc:Choice xmlns:v="urn:schemas-microsoft-com:vml" Requires="v">
                <p:oleObj spid="_x0000_s7189" name="公式" r:id="rId6" imgW="825500" imgH="393700" progId="Equation.3">
                  <p:embed/>
                </p:oleObj>
              </mc:Choice>
              <mc:Fallback>
                <p:oleObj name="公式" r:id="rId6" imgW="825500" imgH="393700" progId="Equation.3">
                  <p:embed/>
                  <p:pic>
                    <p:nvPicPr>
                      <p:cNvPr id="2051" name="Object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30709" y="4254647"/>
                        <a:ext cx="1415421" cy="700525"/>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151801612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TotalTime>
  <Words>659</Words>
  <Application>Microsoft Office PowerPoint</Application>
  <PresentationFormat>宽屏</PresentationFormat>
  <Paragraphs>58</Paragraphs>
  <Slides>12</Slides>
  <Notes>0</Notes>
  <HiddenSlides>0</HiddenSlides>
  <MMClips>1</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12</vt:i4>
      </vt:variant>
    </vt:vector>
  </HeadingPairs>
  <TitlesOfParts>
    <vt:vector size="25" baseType="lpstr">
      <vt:lpstr>等线</vt:lpstr>
      <vt:lpstr>等线 Light</vt:lpstr>
      <vt:lpstr>华文彩云</vt:lpstr>
      <vt:lpstr>华文隶书</vt:lpstr>
      <vt:lpstr>华文行楷</vt:lpstr>
      <vt:lpstr>宋体</vt:lpstr>
      <vt:lpstr>微软雅黑</vt:lpstr>
      <vt:lpstr>Arial</vt:lpstr>
      <vt:lpstr>Calibri</vt:lpstr>
      <vt:lpstr>Garamond</vt:lpstr>
      <vt:lpstr>Times New Roman</vt:lpstr>
      <vt:lpstr>Office 主题​​</vt:lpstr>
      <vt:lpstr>公式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BING</cp:lastModifiedBy>
  <cp:revision>407</cp:revision>
  <dcterms:created xsi:type="dcterms:W3CDTF">2021-03-19T16:08:00Z</dcterms:created>
  <dcterms:modified xsi:type="dcterms:W3CDTF">2022-09-19T06:01:05Z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88038CD3B1904411A135EB2CA67EF591</vt:lpwstr>
  </property>
  <property fmtid="{D5CDD505-2E9C-101B-9397-08002B2CF9AE}" pid="3" name="KSOProductBuildVer">
    <vt:lpwstr>2052-11.1.0.11365</vt:lpwstr>
  </property>
</Properties>
</file>